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96" r:id="rId4"/>
    <p:sldId id="260" r:id="rId5"/>
    <p:sldId id="259" r:id="rId6"/>
    <p:sldId id="297" r:id="rId7"/>
    <p:sldId id="261" r:id="rId8"/>
    <p:sldId id="299" r:id="rId9"/>
    <p:sldId id="308" r:id="rId10"/>
    <p:sldId id="309" r:id="rId11"/>
    <p:sldId id="298" r:id="rId12"/>
    <p:sldId id="262" r:id="rId13"/>
    <p:sldId id="302" r:id="rId14"/>
    <p:sldId id="313" r:id="rId15"/>
    <p:sldId id="263" r:id="rId16"/>
    <p:sldId id="300" r:id="rId17"/>
    <p:sldId id="310" r:id="rId18"/>
    <p:sldId id="314" r:id="rId19"/>
    <p:sldId id="303" r:id="rId20"/>
    <p:sldId id="311" r:id="rId21"/>
    <p:sldId id="315" r:id="rId22"/>
    <p:sldId id="304" r:id="rId23"/>
    <p:sldId id="317" r:id="rId24"/>
    <p:sldId id="305" r:id="rId25"/>
    <p:sldId id="316" r:id="rId26"/>
    <p:sldId id="307" r:id="rId27"/>
  </p:sldIdLst>
  <p:sldSz cx="9144000" cy="5143500" type="screen16x9"/>
  <p:notesSz cx="6858000" cy="9144000"/>
  <p:embeddedFontLst>
    <p:embeddedFont>
      <p:font typeface="Nunito Light" pitchFamily="2" charset="0"/>
      <p:regular r:id="rId29"/>
    </p:embeddedFont>
    <p:embeddedFont>
      <p:font typeface="Raleway" pitchFamily="2" charset="0"/>
      <p:regular r:id="rId30"/>
    </p:embeddedFont>
    <p:embeddedFont>
      <p:font typeface="Share" panose="020B0604020202020204" charset="0"/>
      <p:regular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>
          <a:extLst>
            <a:ext uri="{FF2B5EF4-FFF2-40B4-BE49-F238E27FC236}">
              <a16:creationId xmlns:a16="http://schemas.microsoft.com/office/drawing/2014/main" id="{4E161604-1BFF-B27D-4C74-2412374D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>
            <a:extLst>
              <a:ext uri="{FF2B5EF4-FFF2-40B4-BE49-F238E27FC236}">
                <a16:creationId xmlns:a16="http://schemas.microsoft.com/office/drawing/2014/main" id="{4A4BD0FA-A184-4E64-34D2-4088F1DFF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>
            <a:extLst>
              <a:ext uri="{FF2B5EF4-FFF2-40B4-BE49-F238E27FC236}">
                <a16:creationId xmlns:a16="http://schemas.microsoft.com/office/drawing/2014/main" id="{777BABF8-89BE-DE60-D6F1-80ACE5567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0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>
          <a:extLst>
            <a:ext uri="{FF2B5EF4-FFF2-40B4-BE49-F238E27FC236}">
              <a16:creationId xmlns:a16="http://schemas.microsoft.com/office/drawing/2014/main" id="{CBA746C8-0CE1-0A21-BE53-D8504986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>
            <a:extLst>
              <a:ext uri="{FF2B5EF4-FFF2-40B4-BE49-F238E27FC236}">
                <a16:creationId xmlns:a16="http://schemas.microsoft.com/office/drawing/2014/main" id="{CDA7D086-464D-3B94-B280-71AFE8DAB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>
            <a:extLst>
              <a:ext uri="{FF2B5EF4-FFF2-40B4-BE49-F238E27FC236}">
                <a16:creationId xmlns:a16="http://schemas.microsoft.com/office/drawing/2014/main" id="{C99A92FE-207F-04DF-9716-A73E0F56AC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017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>
          <a:extLst>
            <a:ext uri="{FF2B5EF4-FFF2-40B4-BE49-F238E27FC236}">
              <a16:creationId xmlns:a16="http://schemas.microsoft.com/office/drawing/2014/main" id="{8FD00E25-141A-904B-B680-4A0817F4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a642015e59_0_100:notes">
            <a:extLst>
              <a:ext uri="{FF2B5EF4-FFF2-40B4-BE49-F238E27FC236}">
                <a16:creationId xmlns:a16="http://schemas.microsoft.com/office/drawing/2014/main" id="{FAD86BE0-8E2B-0471-EBF7-5B150C965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a642015e59_0_100:notes">
            <a:extLst>
              <a:ext uri="{FF2B5EF4-FFF2-40B4-BE49-F238E27FC236}">
                <a16:creationId xmlns:a16="http://schemas.microsoft.com/office/drawing/2014/main" id="{420D2D04-5961-8950-69D0-CA9081D6D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74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>
          <a:extLst>
            <a:ext uri="{FF2B5EF4-FFF2-40B4-BE49-F238E27FC236}">
              <a16:creationId xmlns:a16="http://schemas.microsoft.com/office/drawing/2014/main" id="{E1CE7A06-959A-6EE6-ABD0-AEAC1DD6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>
            <a:extLst>
              <a:ext uri="{FF2B5EF4-FFF2-40B4-BE49-F238E27FC236}">
                <a16:creationId xmlns:a16="http://schemas.microsoft.com/office/drawing/2014/main" id="{1954DD2F-10CD-1669-C4EE-A75229BC1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>
            <a:extLst>
              <a:ext uri="{FF2B5EF4-FFF2-40B4-BE49-F238E27FC236}">
                <a16:creationId xmlns:a16="http://schemas.microsoft.com/office/drawing/2014/main" id="{5E86F783-0A6C-7FAB-8DAC-5B87443F5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583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>
          <a:extLst>
            <a:ext uri="{FF2B5EF4-FFF2-40B4-BE49-F238E27FC236}">
              <a16:creationId xmlns:a16="http://schemas.microsoft.com/office/drawing/2014/main" id="{AF53FCA1-43EC-2DB1-D9F7-CCAA25BEC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>
            <a:extLst>
              <a:ext uri="{FF2B5EF4-FFF2-40B4-BE49-F238E27FC236}">
                <a16:creationId xmlns:a16="http://schemas.microsoft.com/office/drawing/2014/main" id="{F81E61E0-CBCF-E134-9C25-90326EF666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>
            <a:extLst>
              <a:ext uri="{FF2B5EF4-FFF2-40B4-BE49-F238E27FC236}">
                <a16:creationId xmlns:a16="http://schemas.microsoft.com/office/drawing/2014/main" id="{36B37C5D-00CC-A6B4-64EA-908636453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23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a642015e5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a642015e5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a642015e5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a642015e5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600" y="1210675"/>
            <a:ext cx="4528800" cy="18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11" name="Google Shape;11;p2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607079" y="493592"/>
            <a:ext cx="2414411" cy="791930"/>
            <a:chOff x="-607079" y="493592"/>
            <a:chExt cx="2414411" cy="791930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3" name="Google Shape;23;p2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6;p2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27" name="Google Shape;27;p2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oogle Shape;29;p2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30" name="Google Shape;30;p2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31" name="Google Shape;31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38" name="Google Shape;38;p2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44" name="Google Shape;44;p2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45" name="Google Shape;45;p2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3700290" y="4571235"/>
            <a:ext cx="1667405" cy="747160"/>
            <a:chOff x="5080152" y="4756299"/>
            <a:chExt cx="1667405" cy="747160"/>
          </a:xfrm>
        </p:grpSpPr>
        <p:grpSp>
          <p:nvGrpSpPr>
            <p:cNvPr id="52" name="Google Shape;52;p2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0" name="Google Shape;60;p2"/>
          <p:cNvSpPr txBox="1">
            <a:spLocks noGrp="1"/>
          </p:cNvSpPr>
          <p:nvPr>
            <p:ph type="subTitle" idx="1"/>
          </p:nvPr>
        </p:nvSpPr>
        <p:spPr>
          <a:xfrm>
            <a:off x="2307675" y="3388988"/>
            <a:ext cx="4528800" cy="475800"/>
          </a:xfrm>
          <a:prstGeom prst="rect">
            <a:avLst/>
          </a:prstGeom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23"/>
          <p:cNvGrpSpPr/>
          <p:nvPr/>
        </p:nvGrpSpPr>
        <p:grpSpPr>
          <a:xfrm rot="10800000">
            <a:off x="-729421" y="1120876"/>
            <a:ext cx="1434061" cy="607307"/>
            <a:chOff x="-377161" y="1480452"/>
            <a:chExt cx="1290088" cy="546336"/>
          </a:xfrm>
        </p:grpSpPr>
        <p:sp>
          <p:nvSpPr>
            <p:cNvPr id="617" name="Google Shape;617;p23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0" name="Google Shape;620;p23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621" name="Google Shape;621;p2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7" name="Google Shape;627;p23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628" name="Google Shape;628;p23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3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0" name="Google Shape;630;p23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631" name="Google Shape;631;p23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3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3" name="Google Shape;633;p23"/>
          <p:cNvGrpSpPr/>
          <p:nvPr/>
        </p:nvGrpSpPr>
        <p:grpSpPr>
          <a:xfrm flipH="1">
            <a:off x="8375327" y="4082310"/>
            <a:ext cx="1667405" cy="747160"/>
            <a:chOff x="5080152" y="4756299"/>
            <a:chExt cx="1667405" cy="747160"/>
          </a:xfrm>
        </p:grpSpPr>
        <p:grpSp>
          <p:nvGrpSpPr>
            <p:cNvPr id="634" name="Google Shape;634;p2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35" name="Google Shape;635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38" name="Google Shape;638;p2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39" name="Google Shape;639;p2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42" name="Google Shape;642;p23"/>
          <p:cNvSpPr txBox="1">
            <a:spLocks noGrp="1"/>
          </p:cNvSpPr>
          <p:nvPr>
            <p:ph type="subTitle" idx="1"/>
          </p:nvPr>
        </p:nvSpPr>
        <p:spPr>
          <a:xfrm>
            <a:off x="93762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23"/>
          <p:cNvSpPr txBox="1">
            <a:spLocks noGrp="1"/>
          </p:cNvSpPr>
          <p:nvPr>
            <p:ph type="subTitle" idx="2"/>
          </p:nvPr>
        </p:nvSpPr>
        <p:spPr>
          <a:xfrm>
            <a:off x="3484347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23"/>
          <p:cNvSpPr txBox="1">
            <a:spLocks noGrp="1"/>
          </p:cNvSpPr>
          <p:nvPr>
            <p:ph type="subTitle" idx="3"/>
          </p:nvPr>
        </p:nvSpPr>
        <p:spPr>
          <a:xfrm>
            <a:off x="6031075" y="2274025"/>
            <a:ext cx="2175300" cy="14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23"/>
          <p:cNvSpPr txBox="1">
            <a:spLocks noGrp="1"/>
          </p:cNvSpPr>
          <p:nvPr>
            <p:ph type="subTitle" idx="4"/>
          </p:nvPr>
        </p:nvSpPr>
        <p:spPr>
          <a:xfrm>
            <a:off x="93762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5"/>
          </p:nvPr>
        </p:nvSpPr>
        <p:spPr>
          <a:xfrm>
            <a:off x="3484350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6"/>
          </p:nvPr>
        </p:nvSpPr>
        <p:spPr>
          <a:xfrm>
            <a:off x="6031075" y="1865001"/>
            <a:ext cx="2175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4"/>
          <p:cNvGrpSpPr/>
          <p:nvPr/>
        </p:nvGrpSpPr>
        <p:grpSpPr>
          <a:xfrm flipH="1">
            <a:off x="3789254" y="4845812"/>
            <a:ext cx="1565555" cy="569110"/>
            <a:chOff x="371227" y="1223833"/>
            <a:chExt cx="1565555" cy="569110"/>
          </a:xfrm>
        </p:grpSpPr>
        <p:sp>
          <p:nvSpPr>
            <p:cNvPr id="651" name="Google Shape;651;p24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10800000">
            <a:off x="-754484" y="4079856"/>
            <a:ext cx="1667405" cy="747160"/>
            <a:chOff x="5080152" y="4756299"/>
            <a:chExt cx="1667405" cy="747160"/>
          </a:xfrm>
        </p:grpSpPr>
        <p:grpSp>
          <p:nvGrpSpPr>
            <p:cNvPr id="655" name="Google Shape;655;p24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56" name="Google Shape;656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59" name="Google Shape;659;p24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660" name="Google Shape;660;p24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663" name="Google Shape;663;p24"/>
          <p:cNvGrpSpPr/>
          <p:nvPr/>
        </p:nvGrpSpPr>
        <p:grpSpPr>
          <a:xfrm flipH="1">
            <a:off x="8650786" y="4557263"/>
            <a:ext cx="1754375" cy="176025"/>
            <a:chOff x="-1269750" y="4557263"/>
            <a:chExt cx="1754375" cy="176025"/>
          </a:xfrm>
        </p:grpSpPr>
        <p:cxnSp>
          <p:nvCxnSpPr>
            <p:cNvPr id="664" name="Google Shape;664;p24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24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6" name="Google Shape;666;p24"/>
          <p:cNvGrpSpPr/>
          <p:nvPr/>
        </p:nvGrpSpPr>
        <p:grpSpPr>
          <a:xfrm flipH="1">
            <a:off x="7409362" y="277549"/>
            <a:ext cx="1012826" cy="82551"/>
            <a:chOff x="4065599" y="751099"/>
            <a:chExt cx="1012826" cy="82551"/>
          </a:xfrm>
        </p:grpSpPr>
        <p:sp>
          <p:nvSpPr>
            <p:cNvPr id="667" name="Google Shape;667;p24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8" name="Google Shape;668;p24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9" name="Google Shape;669;p24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0" name="Google Shape;670;p24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1" name="Google Shape;671;p24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2" name="Google Shape;672;p24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 flipH="1">
            <a:off x="-879364" y="1145775"/>
            <a:ext cx="1754375" cy="176025"/>
            <a:chOff x="8260400" y="1145775"/>
            <a:chExt cx="1754375" cy="176025"/>
          </a:xfrm>
        </p:grpSpPr>
        <p:cxnSp>
          <p:nvCxnSpPr>
            <p:cNvPr id="674" name="Google Shape;674;p24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4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6" name="Google Shape;676;p24"/>
          <p:cNvSpPr txBox="1">
            <a:spLocks noGrp="1"/>
          </p:cNvSpPr>
          <p:nvPr>
            <p:ph type="subTitle" idx="1"/>
          </p:nvPr>
        </p:nvSpPr>
        <p:spPr>
          <a:xfrm>
            <a:off x="912925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4"/>
          <p:cNvSpPr txBox="1">
            <a:spLocks noGrp="1"/>
          </p:cNvSpPr>
          <p:nvPr>
            <p:ph type="subTitle" idx="2"/>
          </p:nvPr>
        </p:nvSpPr>
        <p:spPr>
          <a:xfrm>
            <a:off x="4894652" y="21392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4"/>
          <p:cNvSpPr txBox="1">
            <a:spLocks noGrp="1"/>
          </p:cNvSpPr>
          <p:nvPr>
            <p:ph type="subTitle" idx="3"/>
          </p:nvPr>
        </p:nvSpPr>
        <p:spPr>
          <a:xfrm>
            <a:off x="912925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24"/>
          <p:cNvSpPr txBox="1">
            <a:spLocks noGrp="1"/>
          </p:cNvSpPr>
          <p:nvPr>
            <p:ph type="subTitle" idx="4"/>
          </p:nvPr>
        </p:nvSpPr>
        <p:spPr>
          <a:xfrm>
            <a:off x="4894652" y="3498475"/>
            <a:ext cx="3336600" cy="8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4"/>
          <p:cNvSpPr txBox="1">
            <a:spLocks noGrp="1"/>
          </p:cNvSpPr>
          <p:nvPr>
            <p:ph type="subTitle" idx="5"/>
          </p:nvPr>
        </p:nvSpPr>
        <p:spPr>
          <a:xfrm>
            <a:off x="9129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81" name="Google Shape;681;p24"/>
          <p:cNvSpPr txBox="1">
            <a:spLocks noGrp="1"/>
          </p:cNvSpPr>
          <p:nvPr>
            <p:ph type="subTitle" idx="6"/>
          </p:nvPr>
        </p:nvSpPr>
        <p:spPr>
          <a:xfrm>
            <a:off x="9129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82" name="Google Shape;682;p24"/>
          <p:cNvSpPr txBox="1">
            <a:spLocks noGrp="1"/>
          </p:cNvSpPr>
          <p:nvPr>
            <p:ph type="subTitle" idx="7"/>
          </p:nvPr>
        </p:nvSpPr>
        <p:spPr>
          <a:xfrm>
            <a:off x="4894625" y="17425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83" name="Google Shape;683;p24"/>
          <p:cNvSpPr txBox="1">
            <a:spLocks noGrp="1"/>
          </p:cNvSpPr>
          <p:nvPr>
            <p:ph type="subTitle" idx="8"/>
          </p:nvPr>
        </p:nvSpPr>
        <p:spPr>
          <a:xfrm>
            <a:off x="4894625" y="3101625"/>
            <a:ext cx="3336600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684" name="Google Shape;684;p24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28"/>
          <p:cNvGrpSpPr/>
          <p:nvPr/>
        </p:nvGrpSpPr>
        <p:grpSpPr>
          <a:xfrm flipH="1">
            <a:off x="8231127" y="3587399"/>
            <a:ext cx="1565555" cy="569110"/>
            <a:chOff x="371227" y="1223833"/>
            <a:chExt cx="1565555" cy="569110"/>
          </a:xfrm>
        </p:grpSpPr>
        <p:sp>
          <p:nvSpPr>
            <p:cNvPr id="813" name="Google Shape;813;p28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16" name="Google Shape;816;p28"/>
          <p:cNvGrpSpPr/>
          <p:nvPr/>
        </p:nvGrpSpPr>
        <p:grpSpPr>
          <a:xfrm rot="10800000" flipH="1">
            <a:off x="-607079" y="231542"/>
            <a:ext cx="2414411" cy="791930"/>
            <a:chOff x="-607079" y="493592"/>
            <a:chExt cx="2414411" cy="791930"/>
          </a:xfrm>
        </p:grpSpPr>
        <p:grpSp>
          <p:nvGrpSpPr>
            <p:cNvPr id="817" name="Google Shape;817;p28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818" name="Google Shape;818;p28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21" name="Google Shape;821;p28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822" name="Google Shape;822;p28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25" name="Google Shape;825;p28"/>
          <p:cNvGrpSpPr/>
          <p:nvPr/>
        </p:nvGrpSpPr>
        <p:grpSpPr>
          <a:xfrm>
            <a:off x="8260400" y="539500"/>
            <a:ext cx="1754375" cy="176025"/>
            <a:chOff x="8260400" y="539500"/>
            <a:chExt cx="1754375" cy="176025"/>
          </a:xfrm>
        </p:grpSpPr>
        <p:cxnSp>
          <p:nvCxnSpPr>
            <p:cNvPr id="826" name="Google Shape;826;p28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8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8" name="Google Shape;828;p28"/>
          <p:cNvGrpSpPr/>
          <p:nvPr/>
        </p:nvGrpSpPr>
        <p:grpSpPr>
          <a:xfrm>
            <a:off x="-1041150" y="4427975"/>
            <a:ext cx="1754375" cy="176025"/>
            <a:chOff x="-1041150" y="4427975"/>
            <a:chExt cx="1754375" cy="176025"/>
          </a:xfrm>
        </p:grpSpPr>
        <p:cxnSp>
          <p:nvCxnSpPr>
            <p:cNvPr id="829" name="Google Shape;829;p28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8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28"/>
          <p:cNvGrpSpPr/>
          <p:nvPr/>
        </p:nvGrpSpPr>
        <p:grpSpPr>
          <a:xfrm>
            <a:off x="4027574" y="277549"/>
            <a:ext cx="1089026" cy="231176"/>
            <a:chOff x="4027574" y="277549"/>
            <a:chExt cx="1089026" cy="231176"/>
          </a:xfrm>
        </p:grpSpPr>
        <p:grpSp>
          <p:nvGrpSpPr>
            <p:cNvPr id="832" name="Google Shape;832;p28"/>
            <p:cNvGrpSpPr/>
            <p:nvPr/>
          </p:nvGrpSpPr>
          <p:grpSpPr>
            <a:xfrm>
              <a:off x="4103774" y="426174"/>
              <a:ext cx="1012826" cy="82551"/>
              <a:chOff x="4065599" y="751099"/>
              <a:chExt cx="1012826" cy="82551"/>
            </a:xfrm>
          </p:grpSpPr>
          <p:sp>
            <p:nvSpPr>
              <p:cNvPr id="833" name="Google Shape;833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39" name="Google Shape;839;p28"/>
            <p:cNvGrpSpPr/>
            <p:nvPr/>
          </p:nvGrpSpPr>
          <p:grpSpPr>
            <a:xfrm>
              <a:off x="4027574" y="277549"/>
              <a:ext cx="1012826" cy="82551"/>
              <a:chOff x="4065599" y="751099"/>
              <a:chExt cx="1012826" cy="82551"/>
            </a:xfrm>
          </p:grpSpPr>
          <p:sp>
            <p:nvSpPr>
              <p:cNvPr id="840" name="Google Shape;840;p28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846" name="Google Shape;846;p28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847" name="Google Shape;847;p28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3" name="Google Shape;853;p28"/>
          <p:cNvGrpSpPr/>
          <p:nvPr/>
        </p:nvGrpSpPr>
        <p:grpSpPr>
          <a:xfrm>
            <a:off x="4327200" y="4426152"/>
            <a:ext cx="413601" cy="355696"/>
            <a:chOff x="6836400" y="2393902"/>
            <a:chExt cx="413601" cy="355696"/>
          </a:xfrm>
        </p:grpSpPr>
        <p:sp>
          <p:nvSpPr>
            <p:cNvPr id="854" name="Google Shape;854;p28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29"/>
          <p:cNvGrpSpPr/>
          <p:nvPr/>
        </p:nvGrpSpPr>
        <p:grpSpPr>
          <a:xfrm rot="10800000">
            <a:off x="-729421" y="2359826"/>
            <a:ext cx="1434061" cy="607307"/>
            <a:chOff x="-377161" y="1480452"/>
            <a:chExt cx="1290088" cy="546336"/>
          </a:xfrm>
        </p:grpSpPr>
        <p:sp>
          <p:nvSpPr>
            <p:cNvPr id="858" name="Google Shape;858;p29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1" name="Google Shape;861;p29"/>
          <p:cNvGrpSpPr/>
          <p:nvPr/>
        </p:nvGrpSpPr>
        <p:grpSpPr>
          <a:xfrm flipH="1">
            <a:off x="704637" y="277549"/>
            <a:ext cx="1012826" cy="82551"/>
            <a:chOff x="4065599" y="751099"/>
            <a:chExt cx="1012826" cy="82551"/>
          </a:xfrm>
        </p:grpSpPr>
        <p:sp>
          <p:nvSpPr>
            <p:cNvPr id="862" name="Google Shape;862;p29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4" name="Google Shape;864;p29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5" name="Google Shape;865;p29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6" name="Google Shape;866;p29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67" name="Google Shape;867;p29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68" name="Google Shape;868;p29"/>
          <p:cNvGrpSpPr/>
          <p:nvPr/>
        </p:nvGrpSpPr>
        <p:grpSpPr>
          <a:xfrm flipH="1">
            <a:off x="-879364" y="4595375"/>
            <a:ext cx="1754375" cy="176025"/>
            <a:chOff x="8260400" y="4595375"/>
            <a:chExt cx="1754375" cy="176025"/>
          </a:xfrm>
        </p:grpSpPr>
        <p:cxnSp>
          <p:nvCxnSpPr>
            <p:cNvPr id="869" name="Google Shape;869;p29"/>
            <p:cNvCxnSpPr/>
            <p:nvPr/>
          </p:nvCxnSpPr>
          <p:spPr>
            <a:xfrm>
              <a:off x="8260400" y="45953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9"/>
            <p:cNvCxnSpPr/>
            <p:nvPr/>
          </p:nvCxnSpPr>
          <p:spPr>
            <a:xfrm>
              <a:off x="8430775" y="47714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1" name="Google Shape;871;p29"/>
          <p:cNvGrpSpPr/>
          <p:nvPr/>
        </p:nvGrpSpPr>
        <p:grpSpPr>
          <a:xfrm flipH="1">
            <a:off x="8422186" y="360100"/>
            <a:ext cx="1754375" cy="176025"/>
            <a:chOff x="-1041150" y="360100"/>
            <a:chExt cx="1754375" cy="176025"/>
          </a:xfrm>
        </p:grpSpPr>
        <p:cxnSp>
          <p:nvCxnSpPr>
            <p:cNvPr id="872" name="Google Shape;872;p29"/>
            <p:cNvCxnSpPr/>
            <p:nvPr/>
          </p:nvCxnSpPr>
          <p:spPr>
            <a:xfrm>
              <a:off x="-1041150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9"/>
            <p:cNvCxnSpPr/>
            <p:nvPr/>
          </p:nvCxnSpPr>
          <p:spPr>
            <a:xfrm>
              <a:off x="-870775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29"/>
          <p:cNvGrpSpPr/>
          <p:nvPr/>
        </p:nvGrpSpPr>
        <p:grpSpPr>
          <a:xfrm flipH="1">
            <a:off x="7897757" y="4082310"/>
            <a:ext cx="1667405" cy="747160"/>
            <a:chOff x="5080152" y="4756299"/>
            <a:chExt cx="1667405" cy="747160"/>
          </a:xfrm>
        </p:grpSpPr>
        <p:grpSp>
          <p:nvGrpSpPr>
            <p:cNvPr id="875" name="Google Shape;875;p29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876" name="Google Shape;876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79" name="Google Shape;879;p29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880" name="Google Shape;880;p29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>
            <a:off x="4209877" y="4845812"/>
            <a:ext cx="1565555" cy="569110"/>
            <a:chOff x="371227" y="1223833"/>
            <a:chExt cx="1565555" cy="569110"/>
          </a:xfrm>
        </p:grpSpPr>
        <p:sp>
          <p:nvSpPr>
            <p:cNvPr id="63" name="Google Shape;63;p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6" name="Google Shape;66;p3"/>
          <p:cNvGrpSpPr/>
          <p:nvPr/>
        </p:nvGrpSpPr>
        <p:grpSpPr>
          <a:xfrm rot="10800000" flipH="1">
            <a:off x="5210240" y="-171947"/>
            <a:ext cx="1667405" cy="747160"/>
            <a:chOff x="5080152" y="4756299"/>
            <a:chExt cx="1667405" cy="747160"/>
          </a:xfrm>
        </p:grpSpPr>
        <p:grpSp>
          <p:nvGrpSpPr>
            <p:cNvPr id="67" name="Google Shape;67;p3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75" name="Google Shape;75;p3"/>
          <p:cNvGrpSpPr/>
          <p:nvPr/>
        </p:nvGrpSpPr>
        <p:grpSpPr>
          <a:xfrm>
            <a:off x="-1269750" y="4557263"/>
            <a:ext cx="1754375" cy="176025"/>
            <a:chOff x="-1269750" y="4557263"/>
            <a:chExt cx="1754375" cy="176025"/>
          </a:xfrm>
        </p:grpSpPr>
        <p:cxnSp>
          <p:nvCxnSpPr>
            <p:cNvPr id="76" name="Google Shape;76;p3"/>
            <p:cNvCxnSpPr/>
            <p:nvPr/>
          </p:nvCxnSpPr>
          <p:spPr>
            <a:xfrm>
              <a:off x="-1269750" y="4557263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1099375" y="4733288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78;p3"/>
          <p:cNvGrpSpPr/>
          <p:nvPr/>
        </p:nvGrpSpPr>
        <p:grpSpPr>
          <a:xfrm>
            <a:off x="7417949" y="4603999"/>
            <a:ext cx="1012826" cy="82551"/>
            <a:chOff x="4065599" y="751099"/>
            <a:chExt cx="1012826" cy="82551"/>
          </a:xfrm>
        </p:grpSpPr>
        <p:sp>
          <p:nvSpPr>
            <p:cNvPr id="79" name="Google Shape;79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>
            <a:off x="713224" y="277549"/>
            <a:ext cx="1012826" cy="82551"/>
            <a:chOff x="4065599" y="751099"/>
            <a:chExt cx="1012826" cy="82551"/>
          </a:xfrm>
        </p:grpSpPr>
        <p:sp>
          <p:nvSpPr>
            <p:cNvPr id="86" name="Google Shape;86;p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8260400" y="1145775"/>
            <a:ext cx="1754375" cy="176025"/>
            <a:chOff x="8260400" y="1145775"/>
            <a:chExt cx="1754375" cy="176025"/>
          </a:xfrm>
        </p:grpSpPr>
        <p:cxnSp>
          <p:nvCxnSpPr>
            <p:cNvPr id="93" name="Google Shape;93;p3"/>
            <p:cNvCxnSpPr/>
            <p:nvPr/>
          </p:nvCxnSpPr>
          <p:spPr>
            <a:xfrm>
              <a:off x="8260400" y="13218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8430775" y="11457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2934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5"/>
          <p:cNvGrpSpPr/>
          <p:nvPr/>
        </p:nvGrpSpPr>
        <p:grpSpPr>
          <a:xfrm rot="10800000" flipH="1">
            <a:off x="7530539" y="493592"/>
            <a:ext cx="2414411" cy="791930"/>
            <a:chOff x="-607079" y="493592"/>
            <a:chExt cx="2414411" cy="791930"/>
          </a:xfrm>
        </p:grpSpPr>
        <p:grpSp>
          <p:nvGrpSpPr>
            <p:cNvPr id="129" name="Google Shape;129;p5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37" name="Google Shape;137;p5"/>
          <p:cNvGrpSpPr/>
          <p:nvPr/>
        </p:nvGrpSpPr>
        <p:grpSpPr>
          <a:xfrm>
            <a:off x="8231125" y="4199825"/>
            <a:ext cx="1754375" cy="176025"/>
            <a:chOff x="8260400" y="539500"/>
            <a:chExt cx="1754375" cy="176025"/>
          </a:xfrm>
        </p:grpSpPr>
        <p:cxnSp>
          <p:nvCxnSpPr>
            <p:cNvPr id="138" name="Google Shape;138;p5"/>
            <p:cNvCxnSpPr/>
            <p:nvPr/>
          </p:nvCxnSpPr>
          <p:spPr>
            <a:xfrm>
              <a:off x="8260400" y="5395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8430775" y="7155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" name="Google Shape;140;p5"/>
          <p:cNvGrpSpPr/>
          <p:nvPr/>
        </p:nvGrpSpPr>
        <p:grpSpPr>
          <a:xfrm rot="10800000" flipH="1">
            <a:off x="-754485" y="3894382"/>
            <a:ext cx="1667405" cy="747160"/>
            <a:chOff x="5080152" y="4756299"/>
            <a:chExt cx="1667405" cy="747160"/>
          </a:xfrm>
        </p:grpSpPr>
        <p:grpSp>
          <p:nvGrpSpPr>
            <p:cNvPr id="141" name="Google Shape;141;p5"/>
            <p:cNvGrpSpPr/>
            <p:nvPr/>
          </p:nvGrpSpPr>
          <p:grpSpPr>
            <a:xfrm flipH="1">
              <a:off x="5182002" y="4756299"/>
              <a:ext cx="1565555" cy="569110"/>
              <a:chOff x="371227" y="1223833"/>
              <a:chExt cx="1565555" cy="56911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 flipH="1">
              <a:off x="5080152" y="4934349"/>
              <a:ext cx="1565555" cy="569110"/>
              <a:chOff x="371227" y="1223833"/>
              <a:chExt cx="1565555" cy="56911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>
            <a:off x="-841450" y="539500"/>
            <a:ext cx="1754375" cy="176025"/>
            <a:chOff x="-1041150" y="4427975"/>
            <a:chExt cx="1754375" cy="176025"/>
          </a:xfrm>
        </p:grpSpPr>
        <p:cxnSp>
          <p:nvCxnSpPr>
            <p:cNvPr id="150" name="Google Shape;150;p5"/>
            <p:cNvCxnSpPr/>
            <p:nvPr/>
          </p:nvCxnSpPr>
          <p:spPr>
            <a:xfrm>
              <a:off x="-1041150" y="4427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-870775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" name="Google Shape;152;p5"/>
          <p:cNvGrpSpPr/>
          <p:nvPr/>
        </p:nvGrpSpPr>
        <p:grpSpPr>
          <a:xfrm>
            <a:off x="4065586" y="4641549"/>
            <a:ext cx="1012826" cy="82551"/>
            <a:chOff x="4065599" y="751099"/>
            <a:chExt cx="1012826" cy="82551"/>
          </a:xfrm>
        </p:grpSpPr>
        <p:sp>
          <p:nvSpPr>
            <p:cNvPr id="153" name="Google Shape;153;p5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9" name="Google Shape;159;p5"/>
          <p:cNvSpPr txBox="1">
            <a:spLocks noGrp="1"/>
          </p:cNvSpPr>
          <p:nvPr>
            <p:ph type="subTitle" idx="1"/>
          </p:nvPr>
        </p:nvSpPr>
        <p:spPr>
          <a:xfrm>
            <a:off x="1944900" y="3417217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2"/>
          </p:nvPr>
        </p:nvSpPr>
        <p:spPr>
          <a:xfrm>
            <a:off x="1944900" y="2057992"/>
            <a:ext cx="52542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3"/>
          </p:nvPr>
        </p:nvSpPr>
        <p:spPr>
          <a:xfrm>
            <a:off x="1944900" y="1622992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4"/>
          </p:nvPr>
        </p:nvSpPr>
        <p:spPr>
          <a:xfrm>
            <a:off x="1944902" y="2982217"/>
            <a:ext cx="5254200" cy="5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7"/>
          <p:cNvGrpSpPr/>
          <p:nvPr/>
        </p:nvGrpSpPr>
        <p:grpSpPr>
          <a:xfrm>
            <a:off x="3695471" y="-292085"/>
            <a:ext cx="1434061" cy="607307"/>
            <a:chOff x="-377161" y="1480452"/>
            <a:chExt cx="1290088" cy="546336"/>
          </a:xfrm>
        </p:grpSpPr>
        <p:sp>
          <p:nvSpPr>
            <p:cNvPr id="194" name="Google Shape;194;p7"/>
            <p:cNvSpPr/>
            <p:nvPr/>
          </p:nvSpPr>
          <p:spPr>
            <a:xfrm>
              <a:off x="-340026" y="1514033"/>
              <a:ext cx="1219396" cy="480996"/>
            </a:xfrm>
            <a:custGeom>
              <a:avLst/>
              <a:gdLst/>
              <a:ahLst/>
              <a:cxnLst/>
              <a:rect l="l" t="t" r="r" b="b"/>
              <a:pathLst>
                <a:path w="2720" h="1073" extrusionOk="0">
                  <a:moveTo>
                    <a:pt x="1664" y="1073"/>
                  </a:moveTo>
                  <a:lnTo>
                    <a:pt x="0" y="1073"/>
                  </a:lnTo>
                  <a:lnTo>
                    <a:pt x="0" y="1049"/>
                  </a:lnTo>
                  <a:lnTo>
                    <a:pt x="1654" y="1049"/>
                  </a:lnTo>
                  <a:lnTo>
                    <a:pt x="2703" y="0"/>
                  </a:lnTo>
                  <a:lnTo>
                    <a:pt x="2720" y="17"/>
                  </a:lnTo>
                  <a:lnTo>
                    <a:pt x="1664" y="10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-377161" y="1952062"/>
              <a:ext cx="74725" cy="747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1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38201" y="1480452"/>
              <a:ext cx="74725" cy="74760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7" name="Google Shape;197;p7"/>
          <p:cNvGrpSpPr/>
          <p:nvPr/>
        </p:nvGrpSpPr>
        <p:grpSpPr>
          <a:xfrm rot="10800000" flipH="1">
            <a:off x="-644529" y="3843560"/>
            <a:ext cx="2414411" cy="791930"/>
            <a:chOff x="-607079" y="493592"/>
            <a:chExt cx="2414411" cy="791930"/>
          </a:xfrm>
        </p:grpSpPr>
        <p:grpSp>
          <p:nvGrpSpPr>
            <p:cNvPr id="198" name="Google Shape;198;p7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206" name="Google Shape;206;p7"/>
          <p:cNvGrpSpPr/>
          <p:nvPr/>
        </p:nvGrpSpPr>
        <p:grpSpPr>
          <a:xfrm>
            <a:off x="8720000" y="4515975"/>
            <a:ext cx="1754375" cy="176025"/>
            <a:chOff x="8720000" y="4515975"/>
            <a:chExt cx="1754375" cy="176025"/>
          </a:xfrm>
        </p:grpSpPr>
        <p:cxnSp>
          <p:nvCxnSpPr>
            <p:cNvPr id="207" name="Google Shape;207;p7"/>
            <p:cNvCxnSpPr/>
            <p:nvPr/>
          </p:nvCxnSpPr>
          <p:spPr>
            <a:xfrm>
              <a:off x="8720000" y="45159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7"/>
            <p:cNvCxnSpPr/>
            <p:nvPr/>
          </p:nvCxnSpPr>
          <p:spPr>
            <a:xfrm>
              <a:off x="8890375" y="4692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7"/>
          <p:cNvGrpSpPr/>
          <p:nvPr/>
        </p:nvGrpSpPr>
        <p:grpSpPr>
          <a:xfrm>
            <a:off x="7417949" y="277549"/>
            <a:ext cx="1012826" cy="82551"/>
            <a:chOff x="4065599" y="751099"/>
            <a:chExt cx="1012826" cy="82551"/>
          </a:xfrm>
        </p:grpSpPr>
        <p:sp>
          <p:nvSpPr>
            <p:cNvPr id="210" name="Google Shape;210;p7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-1041150" y="360100"/>
            <a:ext cx="1754375" cy="176025"/>
            <a:chOff x="-1041150" y="360100"/>
            <a:chExt cx="1754375" cy="176025"/>
          </a:xfrm>
        </p:grpSpPr>
        <p:cxnSp>
          <p:nvCxnSpPr>
            <p:cNvPr id="217" name="Google Shape;217;p7"/>
            <p:cNvCxnSpPr/>
            <p:nvPr/>
          </p:nvCxnSpPr>
          <p:spPr>
            <a:xfrm>
              <a:off x="-1041150" y="5361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7"/>
            <p:cNvCxnSpPr/>
            <p:nvPr/>
          </p:nvCxnSpPr>
          <p:spPr>
            <a:xfrm>
              <a:off x="-870775" y="3601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912925" y="1006625"/>
            <a:ext cx="394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912925" y="1721875"/>
            <a:ext cx="3944700" cy="20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 panose="000004000000000000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>
            <a:spLocks noGrp="1"/>
          </p:cNvSpPr>
          <p:nvPr>
            <p:ph type="pic" idx="2"/>
          </p:nvPr>
        </p:nvSpPr>
        <p:spPr>
          <a:xfrm>
            <a:off x="5346400" y="539500"/>
            <a:ext cx="3084300" cy="406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3"/>
          <p:cNvGrpSpPr/>
          <p:nvPr/>
        </p:nvGrpSpPr>
        <p:grpSpPr>
          <a:xfrm rot="-2700000" flipH="1">
            <a:off x="-1044728" y="2454864"/>
            <a:ext cx="1565540" cy="569105"/>
            <a:chOff x="371227" y="1223833"/>
            <a:chExt cx="1565555" cy="569110"/>
          </a:xfrm>
        </p:grpSpPr>
        <p:sp>
          <p:nvSpPr>
            <p:cNvPr id="285" name="Google Shape;285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88" name="Google Shape;288;p13"/>
          <p:cNvGrpSpPr/>
          <p:nvPr/>
        </p:nvGrpSpPr>
        <p:grpSpPr>
          <a:xfrm flipH="1">
            <a:off x="7372165" y="331149"/>
            <a:ext cx="1565555" cy="569110"/>
            <a:chOff x="371227" y="1223833"/>
            <a:chExt cx="1565555" cy="569110"/>
          </a:xfrm>
        </p:grpSpPr>
        <p:sp>
          <p:nvSpPr>
            <p:cNvPr id="289" name="Google Shape;289;p13"/>
            <p:cNvSpPr/>
            <p:nvPr/>
          </p:nvSpPr>
          <p:spPr>
            <a:xfrm>
              <a:off x="409075" y="1258564"/>
              <a:ext cx="1484928" cy="499120"/>
            </a:xfrm>
            <a:custGeom>
              <a:avLst/>
              <a:gdLst/>
              <a:ahLst/>
              <a:cxnLst/>
              <a:rect l="l" t="t" r="r" b="b"/>
              <a:pathLst>
                <a:path w="2761" h="928" extrusionOk="0">
                  <a:moveTo>
                    <a:pt x="17" y="928"/>
                  </a:moveTo>
                  <a:lnTo>
                    <a:pt x="0" y="911"/>
                  </a:lnTo>
                  <a:lnTo>
                    <a:pt x="912" y="0"/>
                  </a:lnTo>
                  <a:lnTo>
                    <a:pt x="2761" y="0"/>
                  </a:lnTo>
                  <a:lnTo>
                    <a:pt x="2761" y="24"/>
                  </a:lnTo>
                  <a:lnTo>
                    <a:pt x="922" y="24"/>
                  </a:lnTo>
                  <a:lnTo>
                    <a:pt x="17" y="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71227" y="1709840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853718" y="1223833"/>
              <a:ext cx="83064" cy="83102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21" y="60"/>
                  </a:moveTo>
                  <a:cubicBezTo>
                    <a:pt x="121" y="27"/>
                    <a:pt x="94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92" name="Google Shape;292;p13"/>
          <p:cNvGrpSpPr/>
          <p:nvPr/>
        </p:nvGrpSpPr>
        <p:grpSpPr>
          <a:xfrm>
            <a:off x="7495671" y="3984367"/>
            <a:ext cx="2414411" cy="791930"/>
            <a:chOff x="-607079" y="493592"/>
            <a:chExt cx="2414411" cy="791930"/>
          </a:xfrm>
        </p:grpSpPr>
        <p:grpSp>
          <p:nvGrpSpPr>
            <p:cNvPr id="293" name="Google Shape;293;p13"/>
            <p:cNvGrpSpPr/>
            <p:nvPr/>
          </p:nvGrpSpPr>
          <p:grpSpPr>
            <a:xfrm>
              <a:off x="241777" y="493592"/>
              <a:ext cx="1565555" cy="569110"/>
              <a:chOff x="371227" y="1223833"/>
              <a:chExt cx="1565555" cy="56911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409075" y="1258564"/>
                <a:ext cx="1484928" cy="49912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928" extrusionOk="0">
                    <a:moveTo>
                      <a:pt x="17" y="928"/>
                    </a:moveTo>
                    <a:lnTo>
                      <a:pt x="0" y="911"/>
                    </a:lnTo>
                    <a:lnTo>
                      <a:pt x="912" y="0"/>
                    </a:lnTo>
                    <a:lnTo>
                      <a:pt x="2761" y="0"/>
                    </a:lnTo>
                    <a:lnTo>
                      <a:pt x="2761" y="24"/>
                    </a:lnTo>
                    <a:lnTo>
                      <a:pt x="922" y="24"/>
                    </a:lnTo>
                    <a:lnTo>
                      <a:pt x="17" y="9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371227" y="1709840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1853718" y="1223833"/>
                <a:ext cx="83064" cy="8310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97" name="Google Shape;297;p13"/>
            <p:cNvGrpSpPr/>
            <p:nvPr/>
          </p:nvGrpSpPr>
          <p:grpSpPr>
            <a:xfrm>
              <a:off x="-607079" y="678215"/>
              <a:ext cx="1434061" cy="607307"/>
              <a:chOff x="-377161" y="1480452"/>
              <a:chExt cx="1290088" cy="546336"/>
            </a:xfrm>
          </p:grpSpPr>
          <p:sp>
            <p:nvSpPr>
              <p:cNvPr id="298" name="Google Shape;298;p13"/>
              <p:cNvSpPr/>
              <p:nvPr/>
            </p:nvSpPr>
            <p:spPr>
              <a:xfrm>
                <a:off x="-340026" y="1514033"/>
                <a:ext cx="1219396" cy="480996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073" extrusionOk="0">
                    <a:moveTo>
                      <a:pt x="1664" y="1073"/>
                    </a:moveTo>
                    <a:lnTo>
                      <a:pt x="0" y="1073"/>
                    </a:lnTo>
                    <a:lnTo>
                      <a:pt x="0" y="1049"/>
                    </a:lnTo>
                    <a:lnTo>
                      <a:pt x="1654" y="1049"/>
                    </a:lnTo>
                    <a:lnTo>
                      <a:pt x="2703" y="0"/>
                    </a:lnTo>
                    <a:lnTo>
                      <a:pt x="2720" y="17"/>
                    </a:lnTo>
                    <a:lnTo>
                      <a:pt x="1664" y="10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-377161" y="1952062"/>
                <a:ext cx="747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1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838201" y="1480452"/>
                <a:ext cx="74725" cy="7476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21" y="60"/>
                    </a:moveTo>
                    <a:cubicBezTo>
                      <a:pt x="121" y="27"/>
                      <a:pt x="94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01" name="Google Shape;301;p13"/>
          <p:cNvGrpSpPr/>
          <p:nvPr/>
        </p:nvGrpSpPr>
        <p:grpSpPr>
          <a:xfrm>
            <a:off x="713224" y="277549"/>
            <a:ext cx="1089026" cy="231176"/>
            <a:chOff x="713224" y="277549"/>
            <a:chExt cx="1089026" cy="231176"/>
          </a:xfrm>
        </p:grpSpPr>
        <p:grpSp>
          <p:nvGrpSpPr>
            <p:cNvPr id="302" name="Google Shape;302;p13"/>
            <p:cNvGrpSpPr/>
            <p:nvPr/>
          </p:nvGrpSpPr>
          <p:grpSpPr>
            <a:xfrm>
              <a:off x="789424" y="426174"/>
              <a:ext cx="1012826" cy="82551"/>
              <a:chOff x="4065599" y="751099"/>
              <a:chExt cx="1012826" cy="82551"/>
            </a:xfrm>
          </p:grpSpPr>
          <p:sp>
            <p:nvSpPr>
              <p:cNvPr id="303" name="Google Shape;303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09" name="Google Shape;309;p13"/>
            <p:cNvGrpSpPr/>
            <p:nvPr/>
          </p:nvGrpSpPr>
          <p:grpSpPr>
            <a:xfrm>
              <a:off x="713224" y="277549"/>
              <a:ext cx="1012826" cy="82551"/>
              <a:chOff x="4065599" y="751099"/>
              <a:chExt cx="1012826" cy="82551"/>
            </a:xfrm>
          </p:grpSpPr>
          <p:sp>
            <p:nvSpPr>
              <p:cNvPr id="310" name="Google Shape;310;p13"/>
              <p:cNvSpPr/>
              <p:nvPr/>
            </p:nvSpPr>
            <p:spPr>
              <a:xfrm rot="-5399976">
                <a:off x="4979206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 rot="-5399976">
                <a:off x="4799818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 rot="-5399976">
                <a:off x="4620431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 rot="-5399976">
                <a:off x="4441043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 rot="-5399976">
                <a:off x="4261656" y="734431"/>
                <a:ext cx="82549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3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2"/>
                    </a:lnTo>
                    <a:lnTo>
                      <a:pt x="0" y="32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 rot="-5399976">
                <a:off x="4082268" y="734432"/>
                <a:ext cx="82549" cy="115887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22" extrusionOk="0">
                    <a:moveTo>
                      <a:pt x="0" y="0"/>
                    </a:moveTo>
                    <a:lnTo>
                      <a:pt x="229" y="0"/>
                    </a:lnTo>
                    <a:lnTo>
                      <a:pt x="229" y="321"/>
                    </a:lnTo>
                    <a:lnTo>
                      <a:pt x="0" y="32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3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grpSp>
        <p:nvGrpSpPr>
          <p:cNvPr id="316" name="Google Shape;316;p13"/>
          <p:cNvGrpSpPr/>
          <p:nvPr/>
        </p:nvGrpSpPr>
        <p:grpSpPr>
          <a:xfrm>
            <a:off x="8430775" y="2720675"/>
            <a:ext cx="1754375" cy="176025"/>
            <a:chOff x="8430775" y="2720675"/>
            <a:chExt cx="1754375" cy="176025"/>
          </a:xfrm>
        </p:grpSpPr>
        <p:cxnSp>
          <p:nvCxnSpPr>
            <p:cNvPr id="317" name="Google Shape;317;p13"/>
            <p:cNvCxnSpPr/>
            <p:nvPr/>
          </p:nvCxnSpPr>
          <p:spPr>
            <a:xfrm>
              <a:off x="8430775" y="272067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3"/>
            <p:cNvCxnSpPr/>
            <p:nvPr/>
          </p:nvCxnSpPr>
          <p:spPr>
            <a:xfrm>
              <a:off x="8601150" y="28967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9" name="Google Shape;319;p13"/>
          <p:cNvGrpSpPr/>
          <p:nvPr/>
        </p:nvGrpSpPr>
        <p:grpSpPr>
          <a:xfrm>
            <a:off x="4065586" y="4603999"/>
            <a:ext cx="1012826" cy="82551"/>
            <a:chOff x="4065599" y="751099"/>
            <a:chExt cx="1012826" cy="82551"/>
          </a:xfrm>
        </p:grpSpPr>
        <p:sp>
          <p:nvSpPr>
            <p:cNvPr id="320" name="Google Shape;320;p13"/>
            <p:cNvSpPr/>
            <p:nvPr/>
          </p:nvSpPr>
          <p:spPr>
            <a:xfrm rot="-5399976">
              <a:off x="4979206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 rot="-5399976">
              <a:off x="4799818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 rot="-5399976">
              <a:off x="4620431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 rot="-5399976">
              <a:off x="4441043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 rot="-5399976">
              <a:off x="4261656" y="734431"/>
              <a:ext cx="82549" cy="115888"/>
            </a:xfrm>
            <a:custGeom>
              <a:avLst/>
              <a:gdLst/>
              <a:ahLst/>
              <a:cxnLst/>
              <a:rect l="l" t="t" r="r" b="b"/>
              <a:pathLst>
                <a:path w="230" h="323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2"/>
                  </a:ln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 rot="-5399976">
              <a:off x="4082268" y="734432"/>
              <a:ext cx="82549" cy="115887"/>
            </a:xfrm>
            <a:custGeom>
              <a:avLst/>
              <a:gdLst/>
              <a:ahLst/>
              <a:cxnLst/>
              <a:rect l="l" t="t" r="r" b="b"/>
              <a:pathLst>
                <a:path w="230" h="322" extrusionOk="0">
                  <a:moveTo>
                    <a:pt x="0" y="0"/>
                  </a:moveTo>
                  <a:lnTo>
                    <a:pt x="229" y="0"/>
                  </a:lnTo>
                  <a:lnTo>
                    <a:pt x="229" y="321"/>
                  </a:lnTo>
                  <a:lnTo>
                    <a:pt x="0" y="321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26" name="Google Shape;326;p13"/>
          <p:cNvGrpSpPr/>
          <p:nvPr/>
        </p:nvGrpSpPr>
        <p:grpSpPr>
          <a:xfrm>
            <a:off x="-1041150" y="4604000"/>
            <a:ext cx="1754375" cy="176025"/>
            <a:chOff x="-1041150" y="4604000"/>
            <a:chExt cx="1754375" cy="176025"/>
          </a:xfrm>
        </p:grpSpPr>
        <p:cxnSp>
          <p:nvCxnSpPr>
            <p:cNvPr id="327" name="Google Shape;327;p13"/>
            <p:cNvCxnSpPr/>
            <p:nvPr/>
          </p:nvCxnSpPr>
          <p:spPr>
            <a:xfrm>
              <a:off x="-1041150" y="4604000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-870775" y="4780025"/>
              <a:ext cx="1584000" cy="0"/>
            </a:xfrm>
            <a:prstGeom prst="straightConnector1">
              <a:avLst/>
            </a:prstGeom>
            <a:noFill/>
            <a:ln w="76200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9" name="Google Shape;329;p13"/>
          <p:cNvSpPr txBox="1">
            <a:spLocks noGrp="1"/>
          </p:cNvSpPr>
          <p:nvPr>
            <p:ph type="title" hasCustomPrompt="1"/>
          </p:nvPr>
        </p:nvSpPr>
        <p:spPr>
          <a:xfrm>
            <a:off x="1141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1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3" hasCustomPrompt="1"/>
          </p:nvPr>
        </p:nvSpPr>
        <p:spPr>
          <a:xfrm>
            <a:off x="34860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>
            <a:spLocks noGrp="1"/>
          </p:cNvSpPr>
          <p:nvPr>
            <p:ph type="title" idx="4" hasCustomPrompt="1"/>
          </p:nvPr>
        </p:nvSpPr>
        <p:spPr>
          <a:xfrm>
            <a:off x="34860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5" hasCustomPrompt="1"/>
          </p:nvPr>
        </p:nvSpPr>
        <p:spPr>
          <a:xfrm>
            <a:off x="5830525" y="16605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title" idx="6" hasCustomPrompt="1"/>
          </p:nvPr>
        </p:nvSpPr>
        <p:spPr>
          <a:xfrm>
            <a:off x="5830525" y="30178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1141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7"/>
          </p:nvPr>
        </p:nvSpPr>
        <p:spPr>
          <a:xfrm>
            <a:off x="34860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8"/>
          </p:nvPr>
        </p:nvSpPr>
        <p:spPr>
          <a:xfrm>
            <a:off x="5830525" y="2217275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1141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13"/>
          </p:nvPr>
        </p:nvSpPr>
        <p:spPr>
          <a:xfrm>
            <a:off x="34860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14"/>
          </p:nvPr>
        </p:nvSpPr>
        <p:spPr>
          <a:xfrm>
            <a:off x="5830525" y="3574550"/>
            <a:ext cx="21720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1800" b="1"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 panose="020B0503030101060003"/>
              <a:buNone/>
              <a:defRPr sz="24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●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○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Char char="■"/>
              <a:defRPr sz="1200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2C70"/>
            </a:gs>
            <a:gs pos="100000">
              <a:srgbClr val="02030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3"/>
          <p:cNvSpPr txBox="1">
            <a:spLocks noGrp="1"/>
          </p:cNvSpPr>
          <p:nvPr>
            <p:ph type="ctrTitle"/>
          </p:nvPr>
        </p:nvSpPr>
        <p:spPr>
          <a:xfrm>
            <a:off x="926198" y="947781"/>
            <a:ext cx="7491833" cy="196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DEEP LEARNING </a:t>
            </a:r>
            <a:br>
              <a:rPr lang="en-US" sz="5400" dirty="0"/>
            </a:br>
            <a:r>
              <a:rPr lang="en-US" sz="5400" dirty="0"/>
              <a:t>FOR MEDICAL DIAGNOSIS</a:t>
            </a:r>
            <a:endParaRPr lang="en-US" sz="5400" dirty="0">
              <a:solidFill>
                <a:schemeClr val="lt2"/>
              </a:solidFill>
            </a:endParaRPr>
          </a:p>
        </p:txBody>
      </p:sp>
      <p:sp>
        <p:nvSpPr>
          <p:cNvPr id="894" name="Google Shape;894;p33"/>
          <p:cNvSpPr txBox="1">
            <a:spLocks noGrp="1"/>
          </p:cNvSpPr>
          <p:nvPr>
            <p:ph type="subTitle" idx="1"/>
          </p:nvPr>
        </p:nvSpPr>
        <p:spPr>
          <a:xfrm>
            <a:off x="1696861" y="3465727"/>
            <a:ext cx="6196330" cy="948229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Presented by: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Joshua Tetteh &amp; Erica Akanko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Date: 23/24/25</a:t>
            </a:r>
            <a:endParaRPr dirty="0"/>
          </a:p>
        </p:txBody>
      </p:sp>
      <p:grpSp>
        <p:nvGrpSpPr>
          <p:cNvPr id="895" name="Google Shape;895;p33"/>
          <p:cNvGrpSpPr/>
          <p:nvPr/>
        </p:nvGrpSpPr>
        <p:grpSpPr>
          <a:xfrm>
            <a:off x="8004430" y="2754331"/>
            <a:ext cx="413601" cy="355696"/>
            <a:chOff x="6836400" y="2393902"/>
            <a:chExt cx="413601" cy="355696"/>
          </a:xfrm>
        </p:grpSpPr>
        <p:sp>
          <p:nvSpPr>
            <p:cNvPr id="896" name="Google Shape;896;p33"/>
            <p:cNvSpPr/>
            <p:nvPr/>
          </p:nvSpPr>
          <p:spPr>
            <a:xfrm rot="5399991">
              <a:off x="67888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 rot="5399991">
              <a:off x="69418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898" name="Google Shape;898;p33"/>
          <p:cNvGrpSpPr/>
          <p:nvPr/>
        </p:nvGrpSpPr>
        <p:grpSpPr>
          <a:xfrm>
            <a:off x="926199" y="2754331"/>
            <a:ext cx="413601" cy="355696"/>
            <a:chOff x="1894000" y="2393902"/>
            <a:chExt cx="413601" cy="355696"/>
          </a:xfrm>
        </p:grpSpPr>
        <p:sp>
          <p:nvSpPr>
            <p:cNvPr id="899" name="Google Shape;899;p33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39801" y="2848419"/>
            <a:ext cx="6664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lt2"/>
                </a:solidFill>
                <a:latin typeface="Share Tech" panose="00000500000000000000" charset="0"/>
                <a:cs typeface="Arial" panose="020B0604020202020204" pitchFamily="34" charset="0"/>
              </a:rPr>
              <a:t>Tutorial Outline And Hands-on Workshop</a:t>
            </a:r>
            <a:endParaRPr lang="en-US" sz="2800" dirty="0">
              <a:latin typeface="Share Tech" panose="00000500000000000000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 in Medical Diagnosis: </a:t>
            </a:r>
            <a:br>
              <a:rPr lang="en-US" dirty="0"/>
            </a:br>
            <a:r>
              <a:rPr lang="en-US" dirty="0"/>
              <a:t>Case Studies</a:t>
            </a:r>
            <a:endParaRPr dirty="0"/>
          </a:p>
        </p:txBody>
      </p:sp>
      <p:sp>
        <p:nvSpPr>
          <p:cNvPr id="982" name="Google Shape;982;p39"/>
          <p:cNvSpPr txBox="1">
            <a:spLocks noGrp="1"/>
          </p:cNvSpPr>
          <p:nvPr>
            <p:ph type="subTitle" idx="4"/>
          </p:nvPr>
        </p:nvSpPr>
        <p:spPr>
          <a:xfrm>
            <a:off x="325572" y="2278437"/>
            <a:ext cx="195883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tx2"/>
                </a:solidFill>
              </a:rPr>
              <a:t>Chestify AI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2"/>
          </p:nvPr>
        </p:nvSpPr>
        <p:spPr>
          <a:xfrm>
            <a:off x="2417417" y="1788169"/>
            <a:ext cx="5666611" cy="231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Chestify</a:t>
            </a:r>
            <a:r>
              <a:rPr lang="en-US" dirty="0"/>
              <a:t> is another Ghanaian initiative focused on democratizing access to radiological diagnostics using artificial intelligence.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Their platform leverages deep learning to </a:t>
            </a:r>
            <a:r>
              <a:rPr lang="en-US" b="1" dirty="0"/>
              <a:t>detect chest-related diseases </a:t>
            </a:r>
            <a:r>
              <a:rPr lang="en-US" dirty="0"/>
              <a:t>like </a:t>
            </a:r>
            <a:r>
              <a:rPr lang="en-US" b="1" dirty="0">
                <a:solidFill>
                  <a:schemeClr val="tx2"/>
                </a:solidFill>
              </a:rPr>
              <a:t>tuberculosis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pneumonia</a:t>
            </a:r>
            <a:r>
              <a:rPr lang="en-US" dirty="0"/>
              <a:t> in real-time, offering results in less than 2 minutes.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addresses critical </a:t>
            </a:r>
            <a:r>
              <a:rPr lang="en-US" b="1" dirty="0">
                <a:solidFill>
                  <a:schemeClr val="tx2"/>
                </a:solidFill>
              </a:rPr>
              <a:t>delays in diagnosis </a:t>
            </a:r>
            <a:r>
              <a:rPr lang="en-US" dirty="0"/>
              <a:t>caused by a lack of radiologists—Ghana reportedly has fewer than 100 radiologists serving a population of over 30 million.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Chestify aims to provide </a:t>
            </a:r>
            <a:r>
              <a:rPr lang="en-US" b="1" dirty="0">
                <a:solidFill>
                  <a:schemeClr val="tx2"/>
                </a:solidFill>
              </a:rPr>
              <a:t>fast, scalable diagnostics </a:t>
            </a:r>
            <a:r>
              <a:rPr lang="en-US" dirty="0"/>
              <a:t>across both urban and rural settings, including integration into mobile health units and telemedicine platforms.</a:t>
            </a:r>
            <a:endParaRPr dirty="0"/>
          </a:p>
        </p:txBody>
      </p:sp>
      <p:grpSp>
        <p:nvGrpSpPr>
          <p:cNvPr id="988" name="Google Shape;988;p39"/>
          <p:cNvGrpSpPr/>
          <p:nvPr/>
        </p:nvGrpSpPr>
        <p:grpSpPr>
          <a:xfrm>
            <a:off x="8349848" y="274519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50" name="Picture 2" descr="Image Descripti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92" y="4161031"/>
            <a:ext cx="2891815" cy="72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Description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21"/>
          <a:stretch>
            <a:fillRect/>
          </a:stretch>
        </p:blipFill>
        <p:spPr bwMode="auto">
          <a:xfrm>
            <a:off x="889735" y="2946479"/>
            <a:ext cx="929848" cy="77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5" y="2422104"/>
            <a:ext cx="4443654" cy="2063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Medical Diagnosis Challenges in Ghana/Africa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Medical Diagnosis Challenges in Ghana/Africa</a:t>
            </a:r>
            <a:endParaRPr dirty="0"/>
          </a:p>
        </p:txBody>
      </p:sp>
      <p:sp>
        <p:nvSpPr>
          <p:cNvPr id="982" name="Google Shape;982;p39"/>
          <p:cNvSpPr txBox="1">
            <a:spLocks noGrp="1"/>
          </p:cNvSpPr>
          <p:nvPr>
            <p:ph type="subTitle" idx="4"/>
          </p:nvPr>
        </p:nvSpPr>
        <p:spPr>
          <a:xfrm>
            <a:off x="320605" y="2114595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Data Scarcity &amp; Lack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Of Annotated Datasets</a:t>
            </a:r>
          </a:p>
        </p:txBody>
      </p:sp>
      <p:sp>
        <p:nvSpPr>
          <p:cNvPr id="983" name="Google Shape;983;p39"/>
          <p:cNvSpPr txBox="1">
            <a:spLocks noGrp="1"/>
          </p:cNvSpPr>
          <p:nvPr>
            <p:ph type="subTitle" idx="5"/>
          </p:nvPr>
        </p:nvSpPr>
        <p:spPr>
          <a:xfrm>
            <a:off x="4103" y="2923046"/>
            <a:ext cx="286765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Infrastructural Limitations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(Tools, Internet, Power)</a:t>
            </a:r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2"/>
          </p:nvPr>
        </p:nvSpPr>
        <p:spPr>
          <a:xfrm>
            <a:off x="3083881" y="1965048"/>
            <a:ext cx="4952161" cy="62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Medical datasets are scarce or lack sufficient annotation, limiting AI training.</a:t>
            </a:r>
            <a:endParaRPr sz="1600" dirty="0"/>
          </a:p>
        </p:txBody>
      </p:sp>
      <p:sp>
        <p:nvSpPr>
          <p:cNvPr id="987" name="Google Shape;987;p39"/>
          <p:cNvSpPr txBox="1">
            <a:spLocks noGrp="1"/>
          </p:cNvSpPr>
          <p:nvPr>
            <p:ph type="subTitle" idx="6"/>
          </p:nvPr>
        </p:nvSpPr>
        <p:spPr>
          <a:xfrm>
            <a:off x="320605" y="3731497"/>
            <a:ext cx="25511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</a:rPr>
              <a:t>	Skilled Workforce Shortage</a:t>
            </a:r>
          </a:p>
        </p:txBody>
      </p:sp>
      <p:grpSp>
        <p:nvGrpSpPr>
          <p:cNvPr id="988" name="Google Shape;988;p39"/>
          <p:cNvGrpSpPr/>
          <p:nvPr/>
        </p:nvGrpSpPr>
        <p:grpSpPr>
          <a:xfrm>
            <a:off x="8349848" y="274519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" name="Google Shape;985;p39"/>
          <p:cNvSpPr txBox="1"/>
          <p:nvPr/>
        </p:nvSpPr>
        <p:spPr>
          <a:xfrm>
            <a:off x="3083880" y="2777351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Many facilities suffer from inadequate tools, unreliable power, and limited internet connectivity.</a:t>
            </a:r>
          </a:p>
        </p:txBody>
      </p:sp>
      <p:sp>
        <p:nvSpPr>
          <p:cNvPr id="11" name="Google Shape;985;p39"/>
          <p:cNvSpPr txBox="1"/>
          <p:nvPr/>
        </p:nvSpPr>
        <p:spPr>
          <a:xfrm>
            <a:off x="3083880" y="3585802"/>
            <a:ext cx="4952161" cy="62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0" indent="0" algn="l"/>
            <a:r>
              <a:rPr lang="en-US" sz="1600" dirty="0"/>
              <a:t>There's also a shortage of professionals trained in both AI and healthcare.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Generation with DL Models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>
          <a:extLst>
            <a:ext uri="{FF2B5EF4-FFF2-40B4-BE49-F238E27FC236}">
              <a16:creationId xmlns:a16="http://schemas.microsoft.com/office/drawing/2014/main" id="{04FBDC28-8A5B-52F7-A86E-63830E887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>
            <a:extLst>
              <a:ext uri="{FF2B5EF4-FFF2-40B4-BE49-F238E27FC236}">
                <a16:creationId xmlns:a16="http://schemas.microsoft.com/office/drawing/2014/main" id="{6BF7ABE5-E79C-0E77-26E3-3781859CD2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283" y="0"/>
            <a:ext cx="5565673" cy="1045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Image Generation With DL Models? </a:t>
            </a:r>
            <a:br>
              <a:rPr lang="en-US" sz="2800" dirty="0"/>
            </a:br>
            <a:endParaRPr sz="2800" dirty="0"/>
          </a:p>
        </p:txBody>
      </p:sp>
      <p:sp>
        <p:nvSpPr>
          <p:cNvPr id="950" name="Google Shape;950;p36">
            <a:extLst>
              <a:ext uri="{FF2B5EF4-FFF2-40B4-BE49-F238E27FC236}">
                <a16:creationId xmlns:a16="http://schemas.microsoft.com/office/drawing/2014/main" id="{D5D9FE89-3270-FF04-E09B-2CCF0D2D73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3883" y="1114631"/>
            <a:ext cx="4383739" cy="365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GANs (Generative Adversarial Networks): Two-network system with generator and discriminator</a:t>
            </a:r>
          </a:p>
          <a:p>
            <a:pPr marL="171450" indent="-171450"/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VAEs (Variational Autoencoders): Encoder-decoder architecture with latent space sampling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Transformer-based: Leveraging attention mechanisms for image</a:t>
            </a:r>
          </a:p>
          <a:p>
            <a:pPr marL="171450" indent="-171450"/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Diffusion Models: Gradual noise addition and removal process</a:t>
            </a:r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51" name="Google Shape;951;p36">
            <a:extLst>
              <a:ext uri="{FF2B5EF4-FFF2-40B4-BE49-F238E27FC236}">
                <a16:creationId xmlns:a16="http://schemas.microsoft.com/office/drawing/2014/main" id="{3021C7BB-C764-3330-E5C2-B44D6D8A21F7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4702" r="24702"/>
          <a:stretch/>
        </p:blipFill>
        <p:spPr>
          <a:xfrm>
            <a:off x="5346400" y="539500"/>
            <a:ext cx="3084375" cy="4064502"/>
          </a:xfrm>
          <a:prstGeom prst="rect">
            <a:avLst/>
          </a:prstGeom>
        </p:spPr>
      </p:pic>
      <p:grpSp>
        <p:nvGrpSpPr>
          <p:cNvPr id="952" name="Google Shape;952;p36">
            <a:extLst>
              <a:ext uri="{FF2B5EF4-FFF2-40B4-BE49-F238E27FC236}">
                <a16:creationId xmlns:a16="http://schemas.microsoft.com/office/drawing/2014/main" id="{B9F14404-72F7-C186-08FF-D9D4DEB9F5A2}"/>
              </a:ext>
            </a:extLst>
          </p:cNvPr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D39FD00D-CB17-22E2-5CD6-FF78F67BD123}"/>
                </a:ext>
              </a:extLst>
            </p:cNvPr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B3731CDC-7B4F-E0F7-A99B-C4359780B5B7}"/>
                </a:ext>
              </a:extLst>
            </p:cNvPr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64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97942" y="130986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DL For Image Generation</a:t>
            </a:r>
            <a:endParaRPr dirty="0"/>
          </a:p>
        </p:txBody>
      </p:sp>
      <p:sp>
        <p:nvSpPr>
          <p:cNvPr id="998" name="Google Shape;998;p40"/>
          <p:cNvSpPr txBox="1">
            <a:spLocks noGrp="1"/>
          </p:cNvSpPr>
          <p:nvPr>
            <p:ph type="subTitle" idx="2"/>
          </p:nvPr>
        </p:nvSpPr>
        <p:spPr>
          <a:xfrm>
            <a:off x="305404" y="1350671"/>
            <a:ext cx="8838596" cy="36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In medical imaging, data is often </a:t>
            </a:r>
            <a:r>
              <a:rPr lang="en-US" b="1" dirty="0">
                <a:solidFill>
                  <a:schemeClr val="tx2"/>
                </a:solidFill>
              </a:rPr>
              <a:t>scarce</a:t>
            </a:r>
            <a:r>
              <a:rPr lang="en-US" dirty="0"/>
              <a:t> or </a:t>
            </a:r>
            <a:r>
              <a:rPr lang="en-US" b="1" dirty="0">
                <a:solidFill>
                  <a:schemeClr val="tx2"/>
                </a:solidFill>
              </a:rPr>
              <a:t>imbalanced</a:t>
            </a:r>
            <a:r>
              <a:rPr lang="en-US" dirty="0"/>
              <a:t>, especially for </a:t>
            </a:r>
            <a:r>
              <a:rPr lang="en-US" b="1" dirty="0">
                <a:solidFill>
                  <a:schemeClr val="tx2"/>
                </a:solidFill>
              </a:rPr>
              <a:t>rare diseases </a:t>
            </a:r>
            <a:r>
              <a:rPr lang="en-US" dirty="0"/>
              <a:t>or </a:t>
            </a:r>
            <a:r>
              <a:rPr lang="en-US" b="1" dirty="0">
                <a:solidFill>
                  <a:schemeClr val="tx2"/>
                </a:solidFill>
              </a:rPr>
              <a:t>underrepresented populations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Diffusion models can generate </a:t>
            </a:r>
            <a:r>
              <a:rPr lang="en-US" b="1" dirty="0">
                <a:solidFill>
                  <a:schemeClr val="tx2"/>
                </a:solidFill>
              </a:rPr>
              <a:t>high-quality synthetic images </a:t>
            </a:r>
            <a:r>
              <a:rPr lang="en-US" dirty="0"/>
              <a:t>(e.g., </a:t>
            </a:r>
            <a:r>
              <a:rPr lang="en-US" b="1" dirty="0">
                <a:solidFill>
                  <a:schemeClr val="tx2"/>
                </a:solidFill>
              </a:rPr>
              <a:t>MRIs</a:t>
            </a:r>
            <a:r>
              <a:rPr lang="en-US" dirty="0"/>
              <a:t>, </a:t>
            </a:r>
            <a:r>
              <a:rPr lang="en-US" b="1" dirty="0">
                <a:solidFill>
                  <a:schemeClr val="tx2"/>
                </a:solidFill>
              </a:rPr>
              <a:t>CT scans</a:t>
            </a:r>
            <a:r>
              <a:rPr lang="en-US" dirty="0"/>
              <a:t>, </a:t>
            </a:r>
            <a:r>
              <a:rPr lang="en-US" b="1" dirty="0">
                <a:solidFill>
                  <a:schemeClr val="tx2"/>
                </a:solidFill>
              </a:rPr>
              <a:t>x-rays</a:t>
            </a:r>
            <a:r>
              <a:rPr lang="en-US" dirty="0"/>
              <a:t>) that resemble real patient data without violating privacy.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These synthetic images are particularly valuable for: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Augmenting training datasets to prevent overfitting</a:t>
            </a:r>
          </a:p>
          <a:p>
            <a:pPr marL="628650" lvl="1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Balancing class distributions (e.g., </a:t>
            </a:r>
            <a:r>
              <a:rPr lang="en-US" b="1" dirty="0">
                <a:solidFill>
                  <a:schemeClr val="tx2"/>
                </a:solidFill>
              </a:rPr>
              <a:t>normal vs rare pathology</a:t>
            </a:r>
            <a:r>
              <a:rPr lang="en-US" dirty="0"/>
              <a:t>)</a:t>
            </a:r>
          </a:p>
          <a:p>
            <a:pPr marL="628650" lvl="1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Supporting domain adaptation and cross-site generalization</a:t>
            </a:r>
            <a:endParaRPr dirty="0"/>
          </a:p>
        </p:txBody>
      </p:sp>
      <p:sp>
        <p:nvSpPr>
          <p:cNvPr id="1001" name="Google Shape;1001;p40"/>
          <p:cNvSpPr txBox="1">
            <a:spLocks noGrp="1"/>
          </p:cNvSpPr>
          <p:nvPr>
            <p:ph type="subTitle" idx="5"/>
          </p:nvPr>
        </p:nvSpPr>
        <p:spPr>
          <a:xfrm>
            <a:off x="220510" y="791528"/>
            <a:ext cx="8702979" cy="4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Are These Useful in Healthcare?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Generation with  Diffusion Models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Are Diffusion Models?</a:t>
            </a:r>
            <a:endParaRPr sz="2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73883" y="1114631"/>
            <a:ext cx="4383739" cy="365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Diffusion models are a </a:t>
            </a:r>
            <a:r>
              <a:rPr lang="en-US" sz="1400" b="1" dirty="0">
                <a:solidFill>
                  <a:schemeClr val="tx2"/>
                </a:solidFill>
              </a:rPr>
              <a:t>class of generative AI algorithms </a:t>
            </a:r>
            <a:r>
              <a:rPr lang="en-US" sz="1400" dirty="0"/>
              <a:t>that create new, realistic images by simulating a gradual denoising process.</a:t>
            </a:r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They work by </a:t>
            </a:r>
            <a:r>
              <a:rPr lang="en-US" sz="1400" b="1" dirty="0">
                <a:solidFill>
                  <a:schemeClr val="tx2"/>
                </a:solidFill>
              </a:rPr>
              <a:t>adding random noise </a:t>
            </a:r>
            <a:r>
              <a:rPr lang="en-US" sz="1400" dirty="0"/>
              <a:t>to an image over many steps until it becomes pure noise, then training a neural network to reverse this process and reconstruct the original image.</a:t>
            </a:r>
          </a:p>
          <a:p>
            <a:pPr marL="171450" indent="-171450"/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Through </a:t>
            </a:r>
            <a:r>
              <a:rPr lang="en-US" sz="1400" b="1" dirty="0">
                <a:solidFill>
                  <a:schemeClr val="tx2"/>
                </a:solidFill>
              </a:rPr>
              <a:t>repeated training </a:t>
            </a:r>
            <a:r>
              <a:rPr lang="en-US" sz="1400" dirty="0"/>
              <a:t>on real data, the model learns to generate entirely new images that retain the statistical and structural characteristics of the original dataset.</a:t>
            </a:r>
            <a:endParaRPr lang="en-GB" sz="1400" dirty="0"/>
          </a:p>
        </p:txBody>
      </p:sp>
      <p:pic>
        <p:nvPicPr>
          <p:cNvPr id="951" name="Google Shape;951;p36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5451" r="25451"/>
          <a:stretch>
            <a:fillRect/>
          </a:stretch>
        </p:blipFill>
        <p:spPr>
          <a:xfrm>
            <a:off x="5346400" y="539500"/>
            <a:ext cx="3084375" cy="4064502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>
          <a:extLst>
            <a:ext uri="{FF2B5EF4-FFF2-40B4-BE49-F238E27FC236}">
              <a16:creationId xmlns:a16="http://schemas.microsoft.com/office/drawing/2014/main" id="{2B368E7B-3330-5260-359E-86FB7083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>
            <a:extLst>
              <a:ext uri="{FF2B5EF4-FFF2-40B4-BE49-F238E27FC236}">
                <a16:creationId xmlns:a16="http://schemas.microsoft.com/office/drawing/2014/main" id="{8C7DEF2D-A0A7-FA20-86EB-455E8E0F9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Diffusion Models in Medical Imaging</a:t>
            </a:r>
            <a:endParaRPr dirty="0"/>
          </a:p>
        </p:txBody>
      </p:sp>
      <p:sp>
        <p:nvSpPr>
          <p:cNvPr id="14" name="Google Shape;998;p40">
            <a:extLst>
              <a:ext uri="{FF2B5EF4-FFF2-40B4-BE49-F238E27FC236}">
                <a16:creationId xmlns:a16="http://schemas.microsoft.com/office/drawing/2014/main" id="{2A4857B0-8CD2-29F5-53F9-5FD7C20F7459}"/>
              </a:ext>
            </a:extLst>
          </p:cNvPr>
          <p:cNvSpPr txBox="1"/>
          <p:nvPr/>
        </p:nvSpPr>
        <p:spPr>
          <a:xfrm>
            <a:off x="733779" y="1834209"/>
            <a:ext cx="8055386" cy="248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Share" panose="02000506040000020004"/>
              <a:buNone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Unlike older generative methods like </a:t>
            </a:r>
            <a:r>
              <a:rPr lang="en-US" b="1" dirty="0">
                <a:solidFill>
                  <a:schemeClr val="tx2"/>
                </a:solidFill>
              </a:rPr>
              <a:t>GANs</a:t>
            </a:r>
            <a:r>
              <a:rPr lang="en-US" dirty="0"/>
              <a:t>, diffusion models tend to produce more </a:t>
            </a:r>
            <a:r>
              <a:rPr lang="en-US" b="1" dirty="0">
                <a:solidFill>
                  <a:schemeClr val="tx2"/>
                </a:solidFill>
              </a:rPr>
              <a:t>stable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diverse</a:t>
            </a:r>
            <a:r>
              <a:rPr lang="en-US" dirty="0"/>
              <a:t> outputs without mode collapse.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Their ability to </a:t>
            </a:r>
            <a:r>
              <a:rPr lang="en-US" b="1" dirty="0">
                <a:solidFill>
                  <a:schemeClr val="tx2"/>
                </a:solidFill>
              </a:rPr>
              <a:t>generate complex, high-resolution images </a:t>
            </a:r>
            <a:r>
              <a:rPr lang="en-US" dirty="0"/>
              <a:t>makes them ideal for medical domains where detail is critical.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They also </a:t>
            </a:r>
            <a:r>
              <a:rPr lang="en-US" b="1" dirty="0">
                <a:solidFill>
                  <a:schemeClr val="tx2"/>
                </a:solidFill>
              </a:rPr>
              <a:t>support controllable generation</a:t>
            </a:r>
            <a:r>
              <a:rPr lang="en-US" dirty="0"/>
              <a:t>, meaning images can be conditioned on labels or existing patient metadata (e.g., "generate a lung x-ray with signs of tuberculosis").</a:t>
            </a:r>
          </a:p>
        </p:txBody>
      </p:sp>
      <p:sp>
        <p:nvSpPr>
          <p:cNvPr id="15" name="Google Shape;1001;p40">
            <a:extLst>
              <a:ext uri="{FF2B5EF4-FFF2-40B4-BE49-F238E27FC236}">
                <a16:creationId xmlns:a16="http://schemas.microsoft.com/office/drawing/2014/main" id="{8E9B11BD-3B35-F534-0F46-574EE0ED1866}"/>
              </a:ext>
            </a:extLst>
          </p:cNvPr>
          <p:cNvSpPr txBox="1"/>
          <p:nvPr/>
        </p:nvSpPr>
        <p:spPr>
          <a:xfrm>
            <a:off x="10365" y="1241134"/>
            <a:ext cx="8270799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18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aleway" panose="020B0503030101060003"/>
              <a:buNone/>
              <a:defRPr sz="2400" b="1" i="0" u="none" strike="noStrike" cap="none">
                <a:solidFill>
                  <a:schemeClr val="accent6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marL="0" indent="0"/>
            <a:r>
              <a:rPr lang="en-US" dirty="0"/>
              <a:t>Key Advantages in Medical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26261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445185" y="2508855"/>
            <a:ext cx="4698815" cy="1829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Implementing a DL Model for Diagnosis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445185" y="1525850"/>
            <a:ext cx="144414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2"/>
          </p:nvPr>
        </p:nvSpPr>
        <p:spPr>
          <a:xfrm>
            <a:off x="607572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918" name="Google Shape;918;p35"/>
          <p:cNvSpPr txBox="1">
            <a:spLocks noGrp="1"/>
          </p:cNvSpPr>
          <p:nvPr>
            <p:ph type="title" idx="4"/>
          </p:nvPr>
        </p:nvSpPr>
        <p:spPr>
          <a:xfrm>
            <a:off x="3272449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920" name="Google Shape;920;p35"/>
          <p:cNvSpPr txBox="1">
            <a:spLocks noGrp="1"/>
          </p:cNvSpPr>
          <p:nvPr>
            <p:ph type="title" idx="6"/>
          </p:nvPr>
        </p:nvSpPr>
        <p:spPr>
          <a:xfrm>
            <a:off x="5997388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</a:p>
        </p:txBody>
      </p:sp>
      <p:sp>
        <p:nvSpPr>
          <p:cNvPr id="921" name="Google Shape;921;p35"/>
          <p:cNvSpPr txBox="1">
            <a:spLocks noGrp="1"/>
          </p:cNvSpPr>
          <p:nvPr>
            <p:ph type="subTitle" idx="1"/>
          </p:nvPr>
        </p:nvSpPr>
        <p:spPr>
          <a:xfrm>
            <a:off x="607572" y="2137186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3272449" y="2137187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 of the Tutorial</a:t>
            </a: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220792" y="3750721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Medical Diagnosis Challenges in Ghana/Africa</a:t>
            </a: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5557397" y="2195511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DL in Medical Diagnosis: Case Studies</a:t>
            </a:r>
            <a:endParaRPr dirty="0"/>
          </a:p>
        </p:txBody>
      </p:sp>
      <p:sp>
        <p:nvSpPr>
          <p:cNvPr id="925" name="Google Shape;925;p35"/>
          <p:cNvSpPr txBox="1">
            <a:spLocks noGrp="1"/>
          </p:cNvSpPr>
          <p:nvPr>
            <p:ph type="subTitle" idx="13"/>
          </p:nvPr>
        </p:nvSpPr>
        <p:spPr>
          <a:xfrm>
            <a:off x="3272449" y="3734752"/>
            <a:ext cx="2624558" cy="753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dirty="0"/>
              <a:t>Image Generation with DL</a:t>
            </a: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6" name="Google Shape;936;p35"/>
          <p:cNvGrpSpPr/>
          <p:nvPr/>
        </p:nvGrpSpPr>
        <p:grpSpPr>
          <a:xfrm>
            <a:off x="1342272" y="3286504"/>
            <a:ext cx="413601" cy="355696"/>
            <a:chOff x="1894000" y="2393902"/>
            <a:chExt cx="413601" cy="355696"/>
          </a:xfrm>
        </p:grpSpPr>
        <p:sp>
          <p:nvSpPr>
            <p:cNvPr id="937" name="Google Shape;937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9" name="Google Shape;939;p35"/>
          <p:cNvGrpSpPr/>
          <p:nvPr/>
        </p:nvGrpSpPr>
        <p:grpSpPr>
          <a:xfrm>
            <a:off x="4007149" y="3286504"/>
            <a:ext cx="413601" cy="355696"/>
            <a:chOff x="1894000" y="2393902"/>
            <a:chExt cx="413601" cy="355696"/>
          </a:xfrm>
        </p:grpSpPr>
        <p:sp>
          <p:nvSpPr>
            <p:cNvPr id="940" name="Google Shape;940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42" name="Google Shape;942;p35"/>
          <p:cNvGrpSpPr/>
          <p:nvPr/>
        </p:nvGrpSpPr>
        <p:grpSpPr>
          <a:xfrm>
            <a:off x="6732088" y="3286504"/>
            <a:ext cx="413601" cy="355696"/>
            <a:chOff x="1894000" y="2393902"/>
            <a:chExt cx="413601" cy="355696"/>
          </a:xfrm>
        </p:grpSpPr>
        <p:sp>
          <p:nvSpPr>
            <p:cNvPr id="943" name="Google Shape;943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208D220-9AAE-C029-85EE-CCFA35211CB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830524" y="3574550"/>
            <a:ext cx="2828053" cy="624400"/>
          </a:xfrm>
        </p:spPr>
        <p:txBody>
          <a:bodyPr/>
          <a:lstStyle/>
          <a:p>
            <a:r>
              <a:rPr lang="en-US" dirty="0"/>
              <a:t>Image Generation with Diffusion Models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of Diffusion Models</a:t>
            </a:r>
          </a:p>
        </p:txBody>
      </p:sp>
      <p:pic>
        <p:nvPicPr>
          <p:cNvPr id="7" name="Picture 6" descr="Diagram of a diagram of a flowchart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83" y="1367707"/>
            <a:ext cx="6497433" cy="3236293"/>
          </a:xfrm>
          <a:prstGeom prst="rect">
            <a:avLst/>
          </a:prstGeom>
        </p:spPr>
      </p:pic>
      <p:sp>
        <p:nvSpPr>
          <p:cNvPr id="8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1323283" y="4657672"/>
            <a:ext cx="6497433" cy="4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 architecture of the latent diffusion model (LDM). </a:t>
            </a:r>
          </a:p>
          <a:p>
            <a:pPr marL="171450" indent="-171450"/>
            <a:r>
              <a:rPr lang="en-US" sz="1000" dirty="0"/>
              <a:t>(</a:t>
            </a:r>
            <a:r>
              <a:rPr lang="en-US" sz="1000" b="1" dirty="0">
                <a:solidFill>
                  <a:schemeClr val="tx2"/>
                </a:solidFill>
              </a:rPr>
              <a:t>Image source</a:t>
            </a:r>
            <a:r>
              <a:rPr lang="en-US" sz="1000" dirty="0">
                <a:solidFill>
                  <a:schemeClr val="tx2"/>
                </a:solidFill>
              </a:rPr>
              <a:t>: </a:t>
            </a:r>
            <a:r>
              <a:rPr lang="en-US" sz="1000" i="1" dirty="0">
                <a:solidFill>
                  <a:schemeClr val="tx2"/>
                </a:solidFill>
              </a:rPr>
              <a:t>Rombach &amp; Blattmann, et al. 2022</a:t>
            </a:r>
            <a:r>
              <a:rPr lang="en-US" sz="10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>
          <a:extLst>
            <a:ext uri="{FF2B5EF4-FFF2-40B4-BE49-F238E27FC236}">
              <a16:creationId xmlns:a16="http://schemas.microsoft.com/office/drawing/2014/main" id="{2B49D3F6-9112-E125-AE7B-7C5F24814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0">
            <a:extLst>
              <a:ext uri="{FF2B5EF4-FFF2-40B4-BE49-F238E27FC236}">
                <a16:creationId xmlns:a16="http://schemas.microsoft.com/office/drawing/2014/main" id="{5CE6FEB6-FE80-ED90-87C5-0E575D32E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of </a:t>
            </a:r>
            <a:r>
              <a:rPr lang="en-US" dirty="0" err="1"/>
              <a:t>Unet</a:t>
            </a:r>
            <a:r>
              <a:rPr lang="en-US" dirty="0"/>
              <a:t>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CA02-6156-2284-9A4D-034001DF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3283" y="1408960"/>
            <a:ext cx="6497433" cy="3153786"/>
          </a:xfrm>
          <a:prstGeom prst="rect">
            <a:avLst/>
          </a:prstGeom>
        </p:spPr>
      </p:pic>
      <p:sp>
        <p:nvSpPr>
          <p:cNvPr id="8" name="Google Shape;950;p36">
            <a:extLst>
              <a:ext uri="{FF2B5EF4-FFF2-40B4-BE49-F238E27FC236}">
                <a16:creationId xmlns:a16="http://schemas.microsoft.com/office/drawing/2014/main" id="{C41DF667-A7D5-84CB-FF87-8BF6792CC5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3283" y="4657672"/>
            <a:ext cx="6497433" cy="485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 architecture of the </a:t>
            </a:r>
            <a:r>
              <a:rPr lang="en-US" dirty="0" err="1"/>
              <a:t>unet</a:t>
            </a:r>
            <a:r>
              <a:rPr lang="en-US" dirty="0"/>
              <a:t>. </a:t>
            </a:r>
          </a:p>
          <a:p>
            <a:pPr marL="171450" indent="-171450"/>
            <a:r>
              <a:rPr lang="en-US" sz="1000" dirty="0"/>
              <a:t>(</a:t>
            </a:r>
            <a:r>
              <a:rPr lang="en-US" sz="1000" b="1" dirty="0">
                <a:solidFill>
                  <a:schemeClr val="tx2"/>
                </a:solidFill>
              </a:rPr>
              <a:t>Image source</a:t>
            </a:r>
            <a:r>
              <a:rPr lang="en-US" sz="1000" dirty="0">
                <a:solidFill>
                  <a:schemeClr val="tx2"/>
                </a:solidFill>
              </a:rPr>
              <a:t>: </a:t>
            </a:r>
            <a:r>
              <a:rPr lang="en-US" sz="1000" i="1" dirty="0">
                <a:solidFill>
                  <a:schemeClr val="tx2"/>
                </a:solidFill>
              </a:rPr>
              <a:t>Rombach &amp; Blattmann, et al. 2022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302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116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Hands-On Project Ideas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09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>
          <a:extLst>
            <a:ext uri="{FF2B5EF4-FFF2-40B4-BE49-F238E27FC236}">
              <a16:creationId xmlns:a16="http://schemas.microsoft.com/office/drawing/2014/main" id="{EC41D4ED-2AA1-B6A7-C0DB-912DA1C4A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>
            <a:extLst>
              <a:ext uri="{FF2B5EF4-FFF2-40B4-BE49-F238E27FC236}">
                <a16:creationId xmlns:a16="http://schemas.microsoft.com/office/drawing/2014/main" id="{D0559F38-3083-7BB2-9C47-3BD5B647BA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3842" y="296014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</a:t>
            </a:r>
            <a:r>
              <a:rPr lang="en-US" sz="2800" dirty="0" err="1"/>
              <a:t>edMnist</a:t>
            </a:r>
            <a:r>
              <a:rPr lang="en-US" sz="2800" dirty="0"/>
              <a:t> Dataset</a:t>
            </a:r>
            <a:endParaRPr sz="2800" dirty="0"/>
          </a:p>
        </p:txBody>
      </p:sp>
      <p:sp>
        <p:nvSpPr>
          <p:cNvPr id="950" name="Google Shape;950;p36">
            <a:extLst>
              <a:ext uri="{FF2B5EF4-FFF2-40B4-BE49-F238E27FC236}">
                <a16:creationId xmlns:a16="http://schemas.microsoft.com/office/drawing/2014/main" id="{7D6AB9A6-79FF-FC57-DCF1-A2481033B3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3883" y="1114631"/>
            <a:ext cx="4383739" cy="365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 err="1"/>
              <a:t>TissueMNIST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 err="1"/>
              <a:t>BreastMNIST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 err="1"/>
              <a:t>RetinaMNIST</a:t>
            </a:r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 err="1"/>
              <a:t>BloodMNIST</a:t>
            </a:r>
            <a:endParaRPr lang="en-GB" sz="1400" dirty="0"/>
          </a:p>
        </p:txBody>
      </p:sp>
      <p:pic>
        <p:nvPicPr>
          <p:cNvPr id="951" name="Google Shape;951;p36">
            <a:extLst>
              <a:ext uri="{FF2B5EF4-FFF2-40B4-BE49-F238E27FC236}">
                <a16:creationId xmlns:a16="http://schemas.microsoft.com/office/drawing/2014/main" id="{55742862-D4E0-D776-CF2E-5639B4F5E63E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4172" b="14172"/>
          <a:stretch/>
        </p:blipFill>
        <p:spPr>
          <a:xfrm>
            <a:off x="3285068" y="846667"/>
            <a:ext cx="5642419" cy="3410908"/>
          </a:xfrm>
          <a:prstGeom prst="rect">
            <a:avLst/>
          </a:prstGeom>
        </p:spPr>
      </p:pic>
      <p:grpSp>
        <p:nvGrpSpPr>
          <p:cNvPr id="952" name="Google Shape;952;p36">
            <a:extLst>
              <a:ext uri="{FF2B5EF4-FFF2-40B4-BE49-F238E27FC236}">
                <a16:creationId xmlns:a16="http://schemas.microsoft.com/office/drawing/2014/main" id="{5BAAA95D-74AF-93E4-665E-6CAAEB10486E}"/>
              </a:ext>
            </a:extLst>
          </p:cNvPr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FAE13EDC-49FA-9D2C-61B0-31D534DA3672}"/>
                </a:ext>
              </a:extLst>
            </p:cNvPr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549E2B77-3185-B9FF-472B-8DD4BCE3494A}"/>
                </a:ext>
              </a:extLst>
            </p:cNvPr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04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Ethical Considerations &amp; Challenges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10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>
          <a:extLst>
            <a:ext uri="{FF2B5EF4-FFF2-40B4-BE49-F238E27FC236}">
              <a16:creationId xmlns:a16="http://schemas.microsoft.com/office/drawing/2014/main" id="{22BF45FC-B1DF-3DE8-FF0B-3177EE0A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>
            <a:extLst>
              <a:ext uri="{FF2B5EF4-FFF2-40B4-BE49-F238E27FC236}">
                <a16:creationId xmlns:a16="http://schemas.microsoft.com/office/drawing/2014/main" id="{BC462FE4-F2FC-5429-CB54-31400E1F9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368" y="1322295"/>
            <a:ext cx="6331042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Ethical Considerations </a:t>
            </a:r>
            <a:br>
              <a:rPr lang="en-US" sz="4400" dirty="0"/>
            </a:br>
            <a:r>
              <a:rPr lang="en-US" sz="4400" dirty="0"/>
              <a:t>&amp; Challenges</a:t>
            </a:r>
            <a:endParaRPr sz="2800" dirty="0"/>
          </a:p>
        </p:txBody>
      </p:sp>
      <p:sp>
        <p:nvSpPr>
          <p:cNvPr id="950" name="Google Shape;950;p36">
            <a:extLst>
              <a:ext uri="{FF2B5EF4-FFF2-40B4-BE49-F238E27FC236}">
                <a16:creationId xmlns:a16="http://schemas.microsoft.com/office/drawing/2014/main" id="{7BA1EB61-BA6D-DA04-25CF-C29BAAE1EC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547" y="1991214"/>
            <a:ext cx="4383739" cy="2065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Misinformation and deepfake concerns</a:t>
            </a:r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Copyright and ownership questions 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Consent and privacy implications </a:t>
            </a:r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Technical and governance challenges for addressing these issues </a:t>
            </a:r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51" name="Google Shape;951;p36">
            <a:extLst>
              <a:ext uri="{FF2B5EF4-FFF2-40B4-BE49-F238E27FC236}">
                <a16:creationId xmlns:a16="http://schemas.microsoft.com/office/drawing/2014/main" id="{7C04D154-A7A2-9060-1FB8-7C92CFC846A0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4684" r="24684"/>
          <a:stretch/>
        </p:blipFill>
        <p:spPr>
          <a:xfrm>
            <a:off x="5497451" y="548771"/>
            <a:ext cx="3084375" cy="4064502"/>
          </a:xfrm>
          <a:prstGeom prst="rect">
            <a:avLst/>
          </a:prstGeom>
        </p:spPr>
      </p:pic>
      <p:grpSp>
        <p:nvGrpSpPr>
          <p:cNvPr id="952" name="Google Shape;952;p36">
            <a:extLst>
              <a:ext uri="{FF2B5EF4-FFF2-40B4-BE49-F238E27FC236}">
                <a16:creationId xmlns:a16="http://schemas.microsoft.com/office/drawing/2014/main" id="{E5E88220-70E7-9E38-A9F2-33F20A9E3E4B}"/>
              </a:ext>
            </a:extLst>
          </p:cNvPr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>
              <a:extLst>
                <a:ext uri="{FF2B5EF4-FFF2-40B4-BE49-F238E27FC236}">
                  <a16:creationId xmlns:a16="http://schemas.microsoft.com/office/drawing/2014/main" id="{894E6ACC-F023-EBF2-4C76-6E9BEFDD4808}"/>
                </a:ext>
              </a:extLst>
            </p:cNvPr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>
              <a:extLst>
                <a:ext uri="{FF2B5EF4-FFF2-40B4-BE49-F238E27FC236}">
                  <a16:creationId xmlns:a16="http://schemas.microsoft.com/office/drawing/2014/main" id="{A84597FF-A174-3DE9-EFD2-6ADE8B6B8916}"/>
                </a:ext>
              </a:extLst>
            </p:cNvPr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37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and Discussion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12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5"/>
          <p:cNvSpPr txBox="1">
            <a:spLocks noGrp="1"/>
          </p:cNvSpPr>
          <p:nvPr>
            <p:ph type="title" idx="15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</a:p>
        </p:txBody>
      </p:sp>
      <p:sp>
        <p:nvSpPr>
          <p:cNvPr id="915" name="Google Shape;915;p35"/>
          <p:cNvSpPr txBox="1">
            <a:spLocks noGrp="1"/>
          </p:cNvSpPr>
          <p:nvPr>
            <p:ph type="title"/>
          </p:nvPr>
        </p:nvSpPr>
        <p:spPr>
          <a:xfrm>
            <a:off x="607572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07</a:t>
            </a:r>
            <a:endParaRPr dirty="0"/>
          </a:p>
        </p:txBody>
      </p:sp>
      <p:sp>
        <p:nvSpPr>
          <p:cNvPr id="916" name="Google Shape;916;p35"/>
          <p:cNvSpPr txBox="1">
            <a:spLocks noGrp="1"/>
          </p:cNvSpPr>
          <p:nvPr>
            <p:ph type="title" idx="2"/>
          </p:nvPr>
        </p:nvSpPr>
        <p:spPr>
          <a:xfrm>
            <a:off x="607572" y="317800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10</a:t>
            </a:r>
            <a:endParaRPr dirty="0"/>
          </a:p>
        </p:txBody>
      </p:sp>
      <p:sp>
        <p:nvSpPr>
          <p:cNvPr id="917" name="Google Shape;917;p35"/>
          <p:cNvSpPr txBox="1">
            <a:spLocks noGrp="1"/>
          </p:cNvSpPr>
          <p:nvPr>
            <p:ph type="title" idx="3"/>
          </p:nvPr>
        </p:nvSpPr>
        <p:spPr>
          <a:xfrm>
            <a:off x="3272449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08</a:t>
            </a:r>
            <a:endParaRPr dirty="0"/>
          </a:p>
        </p:txBody>
      </p:sp>
      <p:sp>
        <p:nvSpPr>
          <p:cNvPr id="919" name="Google Shape;919;p35"/>
          <p:cNvSpPr txBox="1">
            <a:spLocks noGrp="1"/>
          </p:cNvSpPr>
          <p:nvPr>
            <p:ph type="title" idx="5"/>
          </p:nvPr>
        </p:nvSpPr>
        <p:spPr>
          <a:xfrm>
            <a:off x="5997388" y="158048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09</a:t>
            </a:r>
            <a:endParaRPr dirty="0"/>
          </a:p>
        </p:txBody>
      </p:sp>
      <p:sp>
        <p:nvSpPr>
          <p:cNvPr id="921" name="Google Shape;921;p35"/>
          <p:cNvSpPr txBox="1">
            <a:spLocks noGrp="1"/>
          </p:cNvSpPr>
          <p:nvPr>
            <p:ph type="subTitle" idx="1"/>
          </p:nvPr>
        </p:nvSpPr>
        <p:spPr>
          <a:xfrm>
            <a:off x="607572" y="2137186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Implementing a DL Model for Diagnosis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2" name="Google Shape;922;p35"/>
          <p:cNvSpPr txBox="1">
            <a:spLocks noGrp="1"/>
          </p:cNvSpPr>
          <p:nvPr>
            <p:ph type="subTitle" idx="7"/>
          </p:nvPr>
        </p:nvSpPr>
        <p:spPr>
          <a:xfrm>
            <a:off x="3272449" y="2137187"/>
            <a:ext cx="2172000" cy="7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Hands-On Project Ideas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3" name="Google Shape;923;p35"/>
          <p:cNvSpPr txBox="1">
            <a:spLocks noGrp="1"/>
          </p:cNvSpPr>
          <p:nvPr>
            <p:ph type="subTitle" idx="8"/>
          </p:nvPr>
        </p:nvSpPr>
        <p:spPr>
          <a:xfrm>
            <a:off x="5997387" y="2137186"/>
            <a:ext cx="2699425" cy="75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Ethical Considerations &amp; Challenges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35"/>
          <p:cNvSpPr txBox="1">
            <a:spLocks noGrp="1"/>
          </p:cNvSpPr>
          <p:nvPr>
            <p:ph type="subTitle" idx="9"/>
          </p:nvPr>
        </p:nvSpPr>
        <p:spPr>
          <a:xfrm>
            <a:off x="607572" y="3734751"/>
            <a:ext cx="2462672" cy="75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Q&amp;A and Discussion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7" name="Google Shape;927;p35"/>
          <p:cNvGrpSpPr/>
          <p:nvPr/>
        </p:nvGrpSpPr>
        <p:grpSpPr>
          <a:xfrm>
            <a:off x="1342272" y="1688989"/>
            <a:ext cx="413601" cy="355696"/>
            <a:chOff x="1894000" y="2393902"/>
            <a:chExt cx="413601" cy="355696"/>
          </a:xfrm>
        </p:grpSpPr>
        <p:sp>
          <p:nvSpPr>
            <p:cNvPr id="928" name="Google Shape;928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0" name="Google Shape;930;p35"/>
          <p:cNvGrpSpPr/>
          <p:nvPr/>
        </p:nvGrpSpPr>
        <p:grpSpPr>
          <a:xfrm>
            <a:off x="4007149" y="1688989"/>
            <a:ext cx="413601" cy="355696"/>
            <a:chOff x="1894000" y="2393902"/>
            <a:chExt cx="413601" cy="355696"/>
          </a:xfrm>
        </p:grpSpPr>
        <p:sp>
          <p:nvSpPr>
            <p:cNvPr id="931" name="Google Shape;931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3" name="Google Shape;933;p35"/>
          <p:cNvGrpSpPr/>
          <p:nvPr/>
        </p:nvGrpSpPr>
        <p:grpSpPr>
          <a:xfrm>
            <a:off x="6732088" y="1688989"/>
            <a:ext cx="413601" cy="355696"/>
            <a:chOff x="1894000" y="2393902"/>
            <a:chExt cx="413601" cy="355696"/>
          </a:xfrm>
        </p:grpSpPr>
        <p:sp>
          <p:nvSpPr>
            <p:cNvPr id="934" name="Google Shape;934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36" name="Google Shape;936;p35"/>
          <p:cNvGrpSpPr/>
          <p:nvPr/>
        </p:nvGrpSpPr>
        <p:grpSpPr>
          <a:xfrm>
            <a:off x="1342272" y="3286504"/>
            <a:ext cx="413601" cy="355696"/>
            <a:chOff x="1894000" y="2393902"/>
            <a:chExt cx="413601" cy="355696"/>
          </a:xfrm>
        </p:grpSpPr>
        <p:sp>
          <p:nvSpPr>
            <p:cNvPr id="937" name="Google Shape;937;p35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6"/>
          <p:cNvSpPr txBox="1">
            <a:spLocks noGrp="1"/>
          </p:cNvSpPr>
          <p:nvPr>
            <p:ph type="title"/>
          </p:nvPr>
        </p:nvSpPr>
        <p:spPr>
          <a:xfrm>
            <a:off x="473886" y="552766"/>
            <a:ext cx="4383739" cy="468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What is Deep Learning?</a:t>
            </a:r>
            <a:endParaRPr sz="1800" dirty="0"/>
          </a:p>
        </p:txBody>
      </p:sp>
      <p:sp>
        <p:nvSpPr>
          <p:cNvPr id="950" name="Google Shape;950;p36"/>
          <p:cNvSpPr txBox="1">
            <a:spLocks noGrp="1"/>
          </p:cNvSpPr>
          <p:nvPr>
            <p:ph type="subTitle" idx="1"/>
          </p:nvPr>
        </p:nvSpPr>
        <p:spPr>
          <a:xfrm>
            <a:off x="473883" y="961125"/>
            <a:ext cx="4383739" cy="90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Deep Learning  is a subfield of machine learning that uses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2"/>
                </a:solidFill>
              </a:rPr>
              <a:t>multi-layered neural networks</a:t>
            </a:r>
            <a:r>
              <a:rPr lang="en-GB" b="1" dirty="0"/>
              <a:t> </a:t>
            </a:r>
            <a:r>
              <a:rPr lang="en-GB" dirty="0"/>
              <a:t>to learn patterns from large datasets, enabling machines to perform tasks like image 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speech recognition. </a:t>
            </a:r>
          </a:p>
        </p:txBody>
      </p:sp>
      <p:pic>
        <p:nvPicPr>
          <p:cNvPr id="951" name="Google Shape;951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0953" r="8466"/>
          <a:stretch>
            <a:fillRect/>
          </a:stretch>
        </p:blipFill>
        <p:spPr>
          <a:xfrm>
            <a:off x="5346400" y="539500"/>
            <a:ext cx="3084375" cy="4064502"/>
          </a:xfrm>
          <a:prstGeom prst="rect">
            <a:avLst/>
          </a:prstGeom>
        </p:spPr>
      </p:pic>
      <p:grpSp>
        <p:nvGrpSpPr>
          <p:cNvPr id="952" name="Google Shape;952;p36"/>
          <p:cNvGrpSpPr/>
          <p:nvPr/>
        </p:nvGrpSpPr>
        <p:grpSpPr>
          <a:xfrm>
            <a:off x="4711001" y="4257575"/>
            <a:ext cx="413601" cy="355696"/>
            <a:chOff x="1894000" y="2393902"/>
            <a:chExt cx="413601" cy="355696"/>
          </a:xfrm>
        </p:grpSpPr>
        <p:sp>
          <p:nvSpPr>
            <p:cNvPr id="953" name="Google Shape;953;p36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4" name="Google Shape;954;p36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" name="Google Shape;949;p36"/>
          <p:cNvSpPr txBox="1"/>
          <p:nvPr/>
        </p:nvSpPr>
        <p:spPr>
          <a:xfrm>
            <a:off x="473885" y="2006451"/>
            <a:ext cx="4383739" cy="47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2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US" sz="1800" dirty="0"/>
              <a:t>Importance in Medical Diagnostics</a:t>
            </a:r>
          </a:p>
        </p:txBody>
      </p:sp>
      <p:sp>
        <p:nvSpPr>
          <p:cNvPr id="6" name="Google Shape;950;p36"/>
          <p:cNvSpPr txBox="1"/>
          <p:nvPr/>
        </p:nvSpPr>
        <p:spPr>
          <a:xfrm>
            <a:off x="457547" y="2287609"/>
            <a:ext cx="4383739" cy="90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/>
              <a:t>Enables early and accurate </a:t>
            </a:r>
            <a:r>
              <a:rPr lang="en-US" b="1" dirty="0">
                <a:solidFill>
                  <a:schemeClr val="tx2"/>
                </a:solidFill>
              </a:rPr>
              <a:t>disease detection</a:t>
            </a:r>
          </a:p>
          <a:p>
            <a:r>
              <a:rPr lang="en-US" dirty="0"/>
              <a:t>Enhances diagnostic </a:t>
            </a:r>
            <a:r>
              <a:rPr lang="en-US" b="1" dirty="0">
                <a:solidFill>
                  <a:schemeClr val="tx2"/>
                </a:solidFill>
              </a:rPr>
              <a:t>speed</a:t>
            </a:r>
            <a:r>
              <a:rPr lang="en-US" dirty="0"/>
              <a:t> and </a:t>
            </a:r>
            <a:r>
              <a:rPr lang="en-US" b="1" dirty="0">
                <a:solidFill>
                  <a:schemeClr val="tx2"/>
                </a:solidFill>
              </a:rPr>
              <a:t>efficiency</a:t>
            </a:r>
          </a:p>
          <a:p>
            <a:r>
              <a:rPr lang="en-US" dirty="0"/>
              <a:t>Supports </a:t>
            </a:r>
            <a:r>
              <a:rPr lang="en-US" b="1" dirty="0">
                <a:solidFill>
                  <a:schemeClr val="tx2"/>
                </a:solidFill>
              </a:rPr>
              <a:t>treatment planning </a:t>
            </a:r>
            <a:r>
              <a:rPr lang="en-US" dirty="0"/>
              <a:t>through data analysis</a:t>
            </a:r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10" name="Google Shape;949;p36"/>
          <p:cNvSpPr txBox="1"/>
          <p:nvPr/>
        </p:nvSpPr>
        <p:spPr>
          <a:xfrm>
            <a:off x="473883" y="3187892"/>
            <a:ext cx="438373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2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Share Tech" panose="00000500000000000000"/>
              <a:buNone/>
              <a:defRPr sz="3000" b="1" i="0" u="none" strike="noStrike" cap="none">
                <a:solidFill>
                  <a:schemeClr val="accent6"/>
                </a:solidFill>
                <a:latin typeface="Share Tech" panose="00000500000000000000"/>
                <a:ea typeface="Share Tech" panose="00000500000000000000"/>
                <a:cs typeface="Share Tech" panose="00000500000000000000"/>
                <a:sym typeface="Share Tech" panose="00000500000000000000"/>
              </a:defRPr>
            </a:lvl9pPr>
          </a:lstStyle>
          <a:p>
            <a:r>
              <a:rPr lang="en-US" sz="1800" dirty="0"/>
              <a:t>Why Focus on Ghana and Africa?</a:t>
            </a:r>
          </a:p>
        </p:txBody>
      </p:sp>
      <p:sp>
        <p:nvSpPr>
          <p:cNvPr id="11" name="Google Shape;950;p36"/>
          <p:cNvSpPr txBox="1"/>
          <p:nvPr/>
        </p:nvSpPr>
        <p:spPr>
          <a:xfrm>
            <a:off x="456440" y="3574673"/>
            <a:ext cx="4515131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●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○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 panose="00000400000000000000"/>
              <a:buChar char="■"/>
              <a:defRPr sz="1200" b="0" i="0" u="none" strike="noStrike" cap="none">
                <a:solidFill>
                  <a:schemeClr val="accent6"/>
                </a:solidFill>
                <a:latin typeface="Share" panose="02000506040000020004"/>
                <a:ea typeface="Share" panose="02000506040000020004"/>
                <a:cs typeface="Share" panose="02000506040000020004"/>
                <a:sym typeface="Share" panose="02000506040000020004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/>
              <a:t>Limited access to healthcare professionals and diagnostic tools</a:t>
            </a:r>
          </a:p>
          <a:p>
            <a:r>
              <a:rPr lang="en-US" dirty="0"/>
              <a:t>Opportunity to leverage AI for scalable health solutions</a:t>
            </a:r>
          </a:p>
          <a:p>
            <a:r>
              <a:rPr lang="en-US" dirty="0"/>
              <a:t>Vital to develop models trained on local data for better relevance and impact</a:t>
            </a:r>
          </a:p>
          <a:p>
            <a:pPr marL="1524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5" y="2775850"/>
            <a:ext cx="3577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 of the Tutorial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8"/>
          <p:cNvSpPr txBox="1">
            <a:spLocks noGrp="1"/>
          </p:cNvSpPr>
          <p:nvPr>
            <p:ph type="title"/>
          </p:nvPr>
        </p:nvSpPr>
        <p:spPr>
          <a:xfrm>
            <a:off x="912925" y="552853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972" name="Google Shape;972;p38"/>
          <p:cNvSpPr txBox="1">
            <a:spLocks noGrp="1"/>
          </p:cNvSpPr>
          <p:nvPr>
            <p:ph type="subTitle" idx="2"/>
          </p:nvPr>
        </p:nvSpPr>
        <p:spPr>
          <a:xfrm>
            <a:off x="2000666" y="1428334"/>
            <a:ext cx="5142667" cy="2763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Understand the role of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deep learning </a:t>
            </a:r>
            <a:r>
              <a:rPr lang="en-US" sz="1600" dirty="0">
                <a:latin typeface="Share Tech" panose="00000500000000000000" charset="0"/>
              </a:rPr>
              <a:t>in medical diagnosis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Explore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medical challenges</a:t>
            </a:r>
            <a:r>
              <a:rPr lang="en-US" sz="1600" dirty="0">
                <a:latin typeface="Share Tech" panose="00000500000000000000" charset="0"/>
              </a:rPr>
              <a:t> specific to Ghana/Africa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Learn about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generative AI applications </a:t>
            </a:r>
            <a:r>
              <a:rPr lang="en-US" sz="1600" dirty="0">
                <a:latin typeface="Share Tech" panose="00000500000000000000" charset="0"/>
              </a:rPr>
              <a:t>in imaging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Hands-on implementation of a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diagnosis model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Share Tech" panose="00000500000000000000" charset="0"/>
              </a:rPr>
              <a:t>Discuss </a:t>
            </a:r>
            <a:r>
              <a:rPr lang="en-US" sz="1600" b="1" dirty="0">
                <a:solidFill>
                  <a:schemeClr val="tx2"/>
                </a:solidFill>
                <a:latin typeface="Share Tech" panose="00000500000000000000" charset="0"/>
              </a:rPr>
              <a:t>ethical concerns </a:t>
            </a:r>
            <a:r>
              <a:rPr lang="en-US" sz="1600" dirty="0">
                <a:latin typeface="Share Tech" panose="00000500000000000000" charset="0"/>
              </a:rPr>
              <a:t>and future innovations</a:t>
            </a:r>
          </a:p>
        </p:txBody>
      </p:sp>
      <p:grpSp>
        <p:nvGrpSpPr>
          <p:cNvPr id="974" name="Google Shape;974;p38"/>
          <p:cNvGrpSpPr/>
          <p:nvPr/>
        </p:nvGrpSpPr>
        <p:grpSpPr>
          <a:xfrm>
            <a:off x="7978800" y="2564821"/>
            <a:ext cx="413601" cy="355696"/>
            <a:chOff x="1894000" y="2393902"/>
            <a:chExt cx="413601" cy="355696"/>
          </a:xfrm>
        </p:grpSpPr>
        <p:sp>
          <p:nvSpPr>
            <p:cNvPr id="975" name="Google Shape;975;p38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6" name="Google Shape;976;p38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7"/>
          <p:cNvSpPr txBox="1">
            <a:spLocks noGrp="1"/>
          </p:cNvSpPr>
          <p:nvPr>
            <p:ph type="title"/>
          </p:nvPr>
        </p:nvSpPr>
        <p:spPr>
          <a:xfrm>
            <a:off x="4653624" y="2368698"/>
            <a:ext cx="4490376" cy="2436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Learning in Medical Diagnosis: Case Studies</a:t>
            </a:r>
            <a:endParaRPr dirty="0"/>
          </a:p>
        </p:txBody>
      </p:sp>
      <p:sp>
        <p:nvSpPr>
          <p:cNvPr id="960" name="Google Shape;960;p37"/>
          <p:cNvSpPr txBox="1">
            <a:spLocks noGrp="1"/>
          </p:cNvSpPr>
          <p:nvPr>
            <p:ph type="title" idx="2"/>
          </p:nvPr>
        </p:nvSpPr>
        <p:spPr>
          <a:xfrm>
            <a:off x="4653625" y="1525850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pic>
        <p:nvPicPr>
          <p:cNvPr id="961" name="Google Shape;961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35472" r="10520"/>
          <a:stretch>
            <a:fillRect/>
          </a:stretch>
        </p:blipFill>
        <p:spPr>
          <a:xfrm>
            <a:off x="713225" y="539500"/>
            <a:ext cx="3293527" cy="4064502"/>
          </a:xfrm>
          <a:prstGeom prst="rect">
            <a:avLst/>
          </a:prstGeom>
        </p:spPr>
      </p:pic>
      <p:grpSp>
        <p:nvGrpSpPr>
          <p:cNvPr id="962" name="Google Shape;962;p37"/>
          <p:cNvGrpSpPr/>
          <p:nvPr/>
        </p:nvGrpSpPr>
        <p:grpSpPr>
          <a:xfrm>
            <a:off x="5889325" y="1660027"/>
            <a:ext cx="413601" cy="355696"/>
            <a:chOff x="1894000" y="2393902"/>
            <a:chExt cx="413601" cy="355696"/>
          </a:xfrm>
        </p:grpSpPr>
        <p:sp>
          <p:nvSpPr>
            <p:cNvPr id="963" name="Google Shape;963;p37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4" name="Google Shape;964;p37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912925" y="539500"/>
            <a:ext cx="73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DL in Medical Diagnosis: </a:t>
            </a:r>
            <a:br>
              <a:rPr lang="en-US" dirty="0"/>
            </a:br>
            <a:r>
              <a:rPr lang="en-US" dirty="0"/>
              <a:t>Case Studies</a:t>
            </a:r>
            <a:endParaRPr dirty="0"/>
          </a:p>
        </p:txBody>
      </p:sp>
      <p:sp>
        <p:nvSpPr>
          <p:cNvPr id="982" name="Google Shape;982;p39"/>
          <p:cNvSpPr txBox="1">
            <a:spLocks noGrp="1"/>
          </p:cNvSpPr>
          <p:nvPr>
            <p:ph type="subTitle" idx="4"/>
          </p:nvPr>
        </p:nvSpPr>
        <p:spPr>
          <a:xfrm>
            <a:off x="325572" y="2278437"/>
            <a:ext cx="195883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tx2"/>
                </a:solidFill>
              </a:rPr>
              <a:t>MinoHealth AI Lab –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tx2"/>
                </a:solidFill>
              </a:rPr>
              <a:t>Moremi (Chest X-ray AI)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85" name="Google Shape;985;p39"/>
          <p:cNvSpPr txBox="1">
            <a:spLocks noGrp="1"/>
          </p:cNvSpPr>
          <p:nvPr>
            <p:ph type="subTitle" idx="2"/>
          </p:nvPr>
        </p:nvSpPr>
        <p:spPr>
          <a:xfrm>
            <a:off x="2417417" y="1788169"/>
            <a:ext cx="5666611" cy="231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MinoHealth</a:t>
            </a:r>
            <a:r>
              <a:rPr lang="en-US" dirty="0"/>
              <a:t> is a Ghana-based health technology company developing AI tools for medical imaging, particularly for under-resourced settings.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Their flagship system, </a:t>
            </a:r>
            <a:r>
              <a:rPr lang="en-US" b="1" dirty="0">
                <a:solidFill>
                  <a:schemeClr val="tx2"/>
                </a:solidFill>
              </a:rPr>
              <a:t>Moremi</a:t>
            </a:r>
            <a:r>
              <a:rPr lang="en-US" dirty="0"/>
              <a:t>, uses deep learning to analyze chest x-rays and detect diseases such as pneumonia, tuberculosis, cardiomegaly, and pleural effusion.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is designed to </a:t>
            </a:r>
            <a:r>
              <a:rPr lang="en-US" b="1" dirty="0">
                <a:solidFill>
                  <a:schemeClr val="tx2"/>
                </a:solidFill>
              </a:rPr>
              <a:t>assist radiologists and clinicians </a:t>
            </a:r>
            <a:r>
              <a:rPr lang="en-US" dirty="0"/>
              <a:t>by providing quick, reliable second opinions, especially in hospitals with few specialists.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Moremi is trained using labeled datasets and fine-tuned for regional diseases and imaging characteristics, making it well-suited for </a:t>
            </a:r>
            <a:r>
              <a:rPr lang="en-US" b="1" dirty="0">
                <a:solidFill>
                  <a:schemeClr val="tx2"/>
                </a:solidFill>
              </a:rPr>
              <a:t>West African </a:t>
            </a:r>
            <a:r>
              <a:rPr lang="en-US" dirty="0"/>
              <a:t>contexts.</a:t>
            </a:r>
            <a:endParaRPr dirty="0"/>
          </a:p>
        </p:txBody>
      </p:sp>
      <p:grpSp>
        <p:nvGrpSpPr>
          <p:cNvPr id="988" name="Google Shape;988;p39"/>
          <p:cNvGrpSpPr/>
          <p:nvPr/>
        </p:nvGrpSpPr>
        <p:grpSpPr>
          <a:xfrm>
            <a:off x="8349848" y="2745198"/>
            <a:ext cx="413601" cy="355696"/>
            <a:chOff x="1894000" y="2393902"/>
            <a:chExt cx="413601" cy="355696"/>
          </a:xfrm>
        </p:grpSpPr>
        <p:sp>
          <p:nvSpPr>
            <p:cNvPr id="989" name="Google Shape;989;p39"/>
            <p:cNvSpPr/>
            <p:nvPr/>
          </p:nvSpPr>
          <p:spPr>
            <a:xfrm rot="5399991">
              <a:off x="1846437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80" extrusionOk="0">
                  <a:moveTo>
                    <a:pt x="379" y="189"/>
                  </a:moveTo>
                  <a:lnTo>
                    <a:pt x="379" y="279"/>
                  </a:lnTo>
                  <a:lnTo>
                    <a:pt x="190" y="89"/>
                  </a:lnTo>
                  <a:lnTo>
                    <a:pt x="0" y="279"/>
                  </a:lnTo>
                  <a:lnTo>
                    <a:pt x="0" y="189"/>
                  </a:lnTo>
                  <a:lnTo>
                    <a:pt x="145" y="45"/>
                  </a:lnTo>
                  <a:lnTo>
                    <a:pt x="145" y="44"/>
                  </a:lnTo>
                  <a:lnTo>
                    <a:pt x="190" y="0"/>
                  </a:lnTo>
                  <a:lnTo>
                    <a:pt x="235" y="44"/>
                  </a:lnTo>
                  <a:lnTo>
                    <a:pt x="234" y="45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 rot="5399991">
              <a:off x="1999469" y="2441467"/>
              <a:ext cx="355696" cy="260568"/>
            </a:xfrm>
            <a:custGeom>
              <a:avLst/>
              <a:gdLst/>
              <a:ahLst/>
              <a:cxnLst/>
              <a:rect l="l" t="t" r="r" b="b"/>
              <a:pathLst>
                <a:path w="380" h="279" extrusionOk="0">
                  <a:moveTo>
                    <a:pt x="379" y="189"/>
                  </a:moveTo>
                  <a:lnTo>
                    <a:pt x="379" y="278"/>
                  </a:lnTo>
                  <a:lnTo>
                    <a:pt x="190" y="89"/>
                  </a:lnTo>
                  <a:lnTo>
                    <a:pt x="0" y="278"/>
                  </a:lnTo>
                  <a:lnTo>
                    <a:pt x="0" y="189"/>
                  </a:lnTo>
                  <a:lnTo>
                    <a:pt x="190" y="0"/>
                  </a:lnTo>
                  <a:lnTo>
                    <a:pt x="379" y="1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026" name="Picture 2" descr="minoheal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0" y="2906444"/>
            <a:ext cx="722758" cy="73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ical Pitch Deck by Slidesgo">
  <a:themeElements>
    <a:clrScheme name="Simple Light">
      <a:dk1>
        <a:srgbClr val="0D173A"/>
      </a:dk1>
      <a:lt1>
        <a:srgbClr val="182B63"/>
      </a:lt1>
      <a:dk2>
        <a:srgbClr val="323B58"/>
      </a:dk2>
      <a:lt2>
        <a:srgbClr val="F2935B"/>
      </a:lt2>
      <a:accent1>
        <a:srgbClr val="FAB5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944</Words>
  <Application>Microsoft Office PowerPoint</Application>
  <PresentationFormat>On-screen Show (16:9)</PresentationFormat>
  <Paragraphs>155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Share</vt:lpstr>
      <vt:lpstr>Nunito Light</vt:lpstr>
      <vt:lpstr>Arial</vt:lpstr>
      <vt:lpstr>Share Tech</vt:lpstr>
      <vt:lpstr>Raleway</vt:lpstr>
      <vt:lpstr>Technological Pitch Deck by Slidesgo</vt:lpstr>
      <vt:lpstr>DEEP LEARNING  FOR MEDICAL DIAGNOSIS</vt:lpstr>
      <vt:lpstr>Table of contents</vt:lpstr>
      <vt:lpstr>Table of contents</vt:lpstr>
      <vt:lpstr>Introduction</vt:lpstr>
      <vt:lpstr>What is Deep Learning?</vt:lpstr>
      <vt:lpstr>Objectives of the Tutorial</vt:lpstr>
      <vt:lpstr>Objectives</vt:lpstr>
      <vt:lpstr>Deep Learning in Medical Diagnosis: Case Studies</vt:lpstr>
      <vt:lpstr>DL in Medical Diagnosis:  Case Studies</vt:lpstr>
      <vt:lpstr>Deep Learning in Medical Diagnosis:  Case Studies</vt:lpstr>
      <vt:lpstr>Medical Diagnosis Challenges in Ghana/Africa</vt:lpstr>
      <vt:lpstr>Medical Diagnosis Challenges in Ghana/Africa</vt:lpstr>
      <vt:lpstr>Image Generation with DL Models</vt:lpstr>
      <vt:lpstr>Image Generation With DL Models?  </vt:lpstr>
      <vt:lpstr>DL For Image Generation</vt:lpstr>
      <vt:lpstr>Image Generation with  Diffusion Models</vt:lpstr>
      <vt:lpstr>What Are Diffusion Models?</vt:lpstr>
      <vt:lpstr>Diffusion Models in Medical Imaging</vt:lpstr>
      <vt:lpstr>Implementing a DL Model for Diagnosis</vt:lpstr>
      <vt:lpstr>Architecture of Diffusion Models</vt:lpstr>
      <vt:lpstr>Architecture of Unet Models</vt:lpstr>
      <vt:lpstr>Hands-On Project Ideas</vt:lpstr>
      <vt:lpstr>MedMnist Dataset</vt:lpstr>
      <vt:lpstr>Ethical Considerations &amp; Challenges</vt:lpstr>
      <vt:lpstr>Ethical Considerations  &amp; Challenges</vt:lpstr>
      <vt:lpstr>Q&amp;A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kirsten moore</dc:creator>
  <cp:lastModifiedBy>Erica Akanko</cp:lastModifiedBy>
  <cp:revision>5</cp:revision>
  <dcterms:created xsi:type="dcterms:W3CDTF">2025-05-05T11:09:00Z</dcterms:created>
  <dcterms:modified xsi:type="dcterms:W3CDTF">2025-05-09T18:38:07Z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56C03B44B94142FC8F61BF1EE12BB6AE_13</vt:lpwstr>
  </property>
  <property fmtid="{D5CDD505-2E9C-101B-9397-08002B2CF9AE}" pid="3" name="KSOProductBuildVer">
    <vt:lpwstr>1033-12.2.0.20795</vt:lpwstr>
  </property>
</Properties>
</file>